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7"/>
  </p:notesMasterIdLst>
  <p:sldIdLst>
    <p:sldId id="256" r:id="rId5"/>
    <p:sldId id="353" r:id="rId6"/>
    <p:sldId id="260" r:id="rId7"/>
    <p:sldId id="304" r:id="rId8"/>
    <p:sldId id="261" r:id="rId9"/>
    <p:sldId id="262" r:id="rId10"/>
    <p:sldId id="263" r:id="rId11"/>
    <p:sldId id="264" r:id="rId12"/>
    <p:sldId id="279" r:id="rId13"/>
    <p:sldId id="265" r:id="rId14"/>
    <p:sldId id="266" r:id="rId15"/>
    <p:sldId id="267" r:id="rId16"/>
    <p:sldId id="308" r:id="rId17"/>
    <p:sldId id="278" r:id="rId18"/>
    <p:sldId id="276" r:id="rId19"/>
    <p:sldId id="277" r:id="rId20"/>
    <p:sldId id="305" r:id="rId21"/>
    <p:sldId id="297" r:id="rId22"/>
    <p:sldId id="295" r:id="rId23"/>
    <p:sldId id="296" r:id="rId24"/>
    <p:sldId id="344" r:id="rId25"/>
    <p:sldId id="345" r:id="rId26"/>
    <p:sldId id="346" r:id="rId27"/>
    <p:sldId id="342" r:id="rId28"/>
    <p:sldId id="347" r:id="rId29"/>
    <p:sldId id="343" r:id="rId30"/>
    <p:sldId id="341" r:id="rId31"/>
    <p:sldId id="348" r:id="rId32"/>
    <p:sldId id="349" r:id="rId33"/>
    <p:sldId id="307" r:id="rId34"/>
    <p:sldId id="334" r:id="rId35"/>
    <p:sldId id="335" r:id="rId36"/>
    <p:sldId id="338" r:id="rId37"/>
    <p:sldId id="337" r:id="rId38"/>
    <p:sldId id="340" r:id="rId39"/>
    <p:sldId id="339" r:id="rId40"/>
    <p:sldId id="317" r:id="rId41"/>
    <p:sldId id="354" r:id="rId42"/>
    <p:sldId id="355" r:id="rId43"/>
    <p:sldId id="351" r:id="rId44"/>
    <p:sldId id="357" r:id="rId45"/>
    <p:sldId id="356" r:id="rId46"/>
  </p:sldIdLst>
  <p:sldSz cx="9144000" cy="6858000" type="overhead"/>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FFE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3DF9B-0223-4CF1-8269-BD9484B26FF3}" v="60" dt="2022-09-27T22:27:49.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046"/>
    <p:restoredTop sz="95958"/>
  </p:normalViewPr>
  <p:slideViewPr>
    <p:cSldViewPr snapToGrid="0" snapToObjects="1">
      <p:cViewPr>
        <p:scale>
          <a:sx n="130" d="100"/>
          <a:sy n="130" d="100"/>
        </p:scale>
        <p:origin x="568" y="1720"/>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slide" Target="slides/slide35.xml" Id="rId39" /><Relationship Type="http://schemas.openxmlformats.org/officeDocument/2006/relationships/slide" Target="slides/slide17.xml" Id="rId21" /><Relationship Type="http://schemas.openxmlformats.org/officeDocument/2006/relationships/slide" Target="slides/slide30.xml" Id="rId34" /><Relationship Type="http://schemas.openxmlformats.org/officeDocument/2006/relationships/slide" Target="slides/slide38.xml" Id="rId42" /><Relationship Type="http://schemas.openxmlformats.org/officeDocument/2006/relationships/notesMaster" Target="notesMasters/notesMaster1.xml" Id="rId47" /><Relationship Type="http://schemas.openxmlformats.org/officeDocument/2006/relationships/theme" Target="theme/theme1.xml" Id="rId50" /><Relationship Type="http://schemas.openxmlformats.org/officeDocument/2006/relationships/slide" Target="slides/slide3.xml" Id="rId7"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25.xml" Id="rId29"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slide" Target="slides/slide36.xml" Id="rId40" /><Relationship Type="http://schemas.openxmlformats.org/officeDocument/2006/relationships/slide" Target="slides/slide41.xml" Id="rId45" /><Relationship Type="http://schemas.microsoft.com/office/2015/10/relationships/revisionInfo" Target="revisionInfo.xml" Id="rId53" /><Relationship Type="http://schemas.openxmlformats.org/officeDocument/2006/relationships/slide" Target="slides/slide1.xml" Id="rId5"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 Target="slides/slide27.xml" Id="rId31" /><Relationship Type="http://schemas.openxmlformats.org/officeDocument/2006/relationships/slide" Target="slides/slide40.xml" Id="rId44"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slide" Target="slides/slide39.xml" Id="rId43" /><Relationship Type="http://schemas.openxmlformats.org/officeDocument/2006/relationships/presProps" Target="presProps.xml" Id="rId48" /><Relationship Type="http://schemas.openxmlformats.org/officeDocument/2006/relationships/slide" Target="slides/slide4.xml" Id="rId8" /><Relationship Type="http://schemas.openxmlformats.org/officeDocument/2006/relationships/tableStyles" Target="tableStyles.xml" Id="rId51" /><Relationship Type="http://schemas.openxmlformats.org/officeDocument/2006/relationships/customXml" Target="../customXml/item3.xml" Id="rId3"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openxmlformats.org/officeDocument/2006/relationships/slide" Target="slides/slide42.xml" Id="rId46" /><Relationship Type="http://schemas.openxmlformats.org/officeDocument/2006/relationships/slide" Target="slides/slide16.xml" Id="rId20" /><Relationship Type="http://schemas.openxmlformats.org/officeDocument/2006/relationships/slide" Target="slides/slide37.xml" Id="rId41"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viewProps" Target="viewProps.xml" Id="rId49" /></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1C5483-DB37-8447-A217-5DA277D1E2B0}" type="doc">
      <dgm:prSet loTypeId="urn:microsoft.com/office/officeart/2005/8/layout/cycle5" loCatId="" qsTypeId="urn:microsoft.com/office/officeart/2005/8/quickstyle/simple1" qsCatId="simple" csTypeId="urn:microsoft.com/office/officeart/2005/8/colors/accent2_2" csCatId="accent2" phldr="1"/>
      <dgm:spPr/>
      <dgm:t>
        <a:bodyPr/>
        <a:lstStyle/>
        <a:p>
          <a:endParaRPr lang="en-US"/>
        </a:p>
      </dgm:t>
    </dgm:pt>
    <dgm:pt modelId="{C8176291-4DF6-0742-857B-308FB2F9382B}">
      <dgm:prSet phldrT="[Text]"/>
      <dgm:spPr>
        <a:solidFill>
          <a:srgbClr val="FFFF00"/>
        </a:solidFill>
        <a:ln>
          <a:solidFill>
            <a:srgbClr val="7030A0"/>
          </a:solidFill>
        </a:ln>
      </dgm:spPr>
      <dgm:t>
        <a:bodyPr/>
        <a:lstStyle/>
        <a:p>
          <a:r>
            <a:rPr lang="en-US" dirty="0">
              <a:solidFill>
                <a:schemeClr val="tx1"/>
              </a:solidFill>
            </a:rPr>
            <a:t>FHS</a:t>
          </a:r>
          <a:r>
            <a:rPr lang="en-US" dirty="0"/>
            <a:t> </a:t>
          </a:r>
        </a:p>
        <a:p>
          <a:r>
            <a:rPr lang="en-US" dirty="0">
              <a:solidFill>
                <a:schemeClr val="tx1"/>
              </a:solidFill>
            </a:rPr>
            <a:t>M-TECH</a:t>
          </a:r>
        </a:p>
      </dgm:t>
    </dgm:pt>
    <dgm:pt modelId="{FD41F2A8-6AE0-3D46-A81E-3327BBF3E5C7}" type="parTrans" cxnId="{679FF65E-0F68-EC4C-AE48-AE5ACA1F4727}">
      <dgm:prSet/>
      <dgm:spPr/>
      <dgm:t>
        <a:bodyPr/>
        <a:lstStyle/>
        <a:p>
          <a:endParaRPr lang="en-US"/>
        </a:p>
      </dgm:t>
    </dgm:pt>
    <dgm:pt modelId="{2BBB40E3-4D57-B94A-A248-2D6B1568E7F4}" type="sibTrans" cxnId="{679FF65E-0F68-EC4C-AE48-AE5ACA1F4727}">
      <dgm:prSet/>
      <dgm:spPr/>
      <dgm:t>
        <a:bodyPr/>
        <a:lstStyle/>
        <a:p>
          <a:endParaRPr lang="en-US"/>
        </a:p>
      </dgm:t>
    </dgm:pt>
    <dgm:pt modelId="{DC1D8FD7-90D8-3643-BACD-A26222159E8F}">
      <dgm:prSet phldrT="[Text]"/>
      <dgm:spPr>
        <a:solidFill>
          <a:srgbClr val="FFFF00"/>
        </a:solidFill>
        <a:ln>
          <a:solidFill>
            <a:srgbClr val="C00000"/>
          </a:solidFill>
        </a:ln>
      </dgm:spPr>
      <dgm:t>
        <a:bodyPr/>
        <a:lstStyle/>
        <a:p>
          <a:r>
            <a:rPr lang="en-US" dirty="0" err="1">
              <a:solidFill>
                <a:schemeClr val="tx1"/>
              </a:solidFill>
            </a:rPr>
            <a:t>CoHS</a:t>
          </a:r>
          <a:r>
            <a:rPr lang="en-US" dirty="0"/>
            <a:t> </a:t>
          </a:r>
        </a:p>
        <a:p>
          <a:r>
            <a:rPr lang="en-US" dirty="0">
              <a:solidFill>
                <a:schemeClr val="tx1"/>
              </a:solidFill>
            </a:rPr>
            <a:t>B-TECH</a:t>
          </a:r>
        </a:p>
      </dgm:t>
    </dgm:pt>
    <dgm:pt modelId="{EF02ED7B-3350-7E46-A356-6829EE0DCBBD}" type="parTrans" cxnId="{4DAD2BF3-6FA3-624F-BEB8-7439D575F17F}">
      <dgm:prSet/>
      <dgm:spPr/>
      <dgm:t>
        <a:bodyPr/>
        <a:lstStyle/>
        <a:p>
          <a:endParaRPr lang="en-US"/>
        </a:p>
      </dgm:t>
    </dgm:pt>
    <dgm:pt modelId="{491E41F7-9916-4D4C-8D9E-E73D8E362953}" type="sibTrans" cxnId="{4DAD2BF3-6FA3-624F-BEB8-7439D575F17F}">
      <dgm:prSet/>
      <dgm:spPr/>
      <dgm:t>
        <a:bodyPr/>
        <a:lstStyle/>
        <a:p>
          <a:endParaRPr lang="en-US"/>
        </a:p>
      </dgm:t>
    </dgm:pt>
    <dgm:pt modelId="{38BA44A7-0905-B24B-B397-C148A1F0BE2A}">
      <dgm:prSet phldrT="[Text]"/>
      <dgm:spPr>
        <a:solidFill>
          <a:srgbClr val="FFFF00"/>
        </a:solidFill>
        <a:ln>
          <a:solidFill>
            <a:srgbClr val="FF9300"/>
          </a:solidFill>
        </a:ln>
      </dgm:spPr>
      <dgm:t>
        <a:bodyPr/>
        <a:lstStyle/>
        <a:p>
          <a:r>
            <a:rPr lang="en-US" dirty="0">
              <a:solidFill>
                <a:schemeClr val="tx1"/>
              </a:solidFill>
            </a:rPr>
            <a:t>EHS</a:t>
          </a:r>
          <a:r>
            <a:rPr lang="en-US" dirty="0"/>
            <a:t> </a:t>
          </a:r>
        </a:p>
        <a:p>
          <a:r>
            <a:rPr lang="en-US" dirty="0">
              <a:solidFill>
                <a:schemeClr val="tx1"/>
              </a:solidFill>
            </a:rPr>
            <a:t>C-TECH</a:t>
          </a:r>
        </a:p>
      </dgm:t>
    </dgm:pt>
    <dgm:pt modelId="{338ADAF0-AE20-4B4C-AE3F-FC286501C962}" type="parTrans" cxnId="{3B9D10EC-EF62-4C44-B78B-7A6A6810660B}">
      <dgm:prSet/>
      <dgm:spPr/>
      <dgm:t>
        <a:bodyPr/>
        <a:lstStyle/>
        <a:p>
          <a:endParaRPr lang="en-US"/>
        </a:p>
      </dgm:t>
    </dgm:pt>
    <dgm:pt modelId="{76B323D7-F4CD-C840-BC4D-78FE44F63B5D}" type="sibTrans" cxnId="{3B9D10EC-EF62-4C44-B78B-7A6A6810660B}">
      <dgm:prSet/>
      <dgm:spPr/>
      <dgm:t>
        <a:bodyPr/>
        <a:lstStyle/>
        <a:p>
          <a:endParaRPr lang="en-US"/>
        </a:p>
      </dgm:t>
    </dgm:pt>
    <dgm:pt modelId="{BA11865C-91FB-264C-91FA-35082B6279EC}" type="pres">
      <dgm:prSet presAssocID="{3D1C5483-DB37-8447-A217-5DA277D1E2B0}" presName="cycle" presStyleCnt="0">
        <dgm:presLayoutVars>
          <dgm:dir/>
          <dgm:resizeHandles val="exact"/>
        </dgm:presLayoutVars>
      </dgm:prSet>
      <dgm:spPr/>
    </dgm:pt>
    <dgm:pt modelId="{1BE23F78-763C-A94F-AC11-8F4C652EEC46}" type="pres">
      <dgm:prSet presAssocID="{C8176291-4DF6-0742-857B-308FB2F9382B}" presName="node" presStyleLbl="node1" presStyleIdx="0" presStyleCnt="3" custRadScaleRad="100023" custRadScaleInc="0">
        <dgm:presLayoutVars>
          <dgm:bulletEnabled val="1"/>
        </dgm:presLayoutVars>
      </dgm:prSet>
      <dgm:spPr/>
    </dgm:pt>
    <dgm:pt modelId="{9BC281E9-2C07-BA42-90F9-F7C70478A3E1}" type="pres">
      <dgm:prSet presAssocID="{C8176291-4DF6-0742-857B-308FB2F9382B}" presName="spNode" presStyleCnt="0"/>
      <dgm:spPr/>
    </dgm:pt>
    <dgm:pt modelId="{71E08064-8709-FC4B-8C26-B974499058D1}" type="pres">
      <dgm:prSet presAssocID="{2BBB40E3-4D57-B94A-A248-2D6B1568E7F4}" presName="sibTrans" presStyleLbl="sibTrans1D1" presStyleIdx="0" presStyleCnt="3"/>
      <dgm:spPr/>
    </dgm:pt>
    <dgm:pt modelId="{0A5B332B-5141-E241-859D-FD0C7AAF2E27}" type="pres">
      <dgm:prSet presAssocID="{DC1D8FD7-90D8-3643-BACD-A26222159E8F}" presName="node" presStyleLbl="node1" presStyleIdx="1" presStyleCnt="3">
        <dgm:presLayoutVars>
          <dgm:bulletEnabled val="1"/>
        </dgm:presLayoutVars>
      </dgm:prSet>
      <dgm:spPr/>
    </dgm:pt>
    <dgm:pt modelId="{872C76B0-D612-8242-95D1-C61748E02036}" type="pres">
      <dgm:prSet presAssocID="{DC1D8FD7-90D8-3643-BACD-A26222159E8F}" presName="spNode" presStyleCnt="0"/>
      <dgm:spPr/>
    </dgm:pt>
    <dgm:pt modelId="{4FC65656-1966-5C4C-8D57-E064CF90009C}" type="pres">
      <dgm:prSet presAssocID="{491E41F7-9916-4D4C-8D9E-E73D8E362953}" presName="sibTrans" presStyleLbl="sibTrans1D1" presStyleIdx="1" presStyleCnt="3"/>
      <dgm:spPr/>
    </dgm:pt>
    <dgm:pt modelId="{EEFCDA23-10F1-7045-86BA-9ACC1FE0E697}" type="pres">
      <dgm:prSet presAssocID="{38BA44A7-0905-B24B-B397-C148A1F0BE2A}" presName="node" presStyleLbl="node1" presStyleIdx="2" presStyleCnt="3">
        <dgm:presLayoutVars>
          <dgm:bulletEnabled val="1"/>
        </dgm:presLayoutVars>
      </dgm:prSet>
      <dgm:spPr/>
    </dgm:pt>
    <dgm:pt modelId="{9EDC0993-5C4C-FD42-B4EB-11553ADF4278}" type="pres">
      <dgm:prSet presAssocID="{38BA44A7-0905-B24B-B397-C148A1F0BE2A}" presName="spNode" presStyleCnt="0"/>
      <dgm:spPr/>
    </dgm:pt>
    <dgm:pt modelId="{FE534AB1-6328-B04F-94D0-0D686EB11A51}" type="pres">
      <dgm:prSet presAssocID="{76B323D7-F4CD-C840-BC4D-78FE44F63B5D}" presName="sibTrans" presStyleLbl="sibTrans1D1" presStyleIdx="2" presStyleCnt="3"/>
      <dgm:spPr/>
    </dgm:pt>
  </dgm:ptLst>
  <dgm:cxnLst>
    <dgm:cxn modelId="{496EA909-BAA8-4A45-BC36-4F9D29BA3C68}" type="presOf" srcId="{2BBB40E3-4D57-B94A-A248-2D6B1568E7F4}" destId="{71E08064-8709-FC4B-8C26-B974499058D1}" srcOrd="0" destOrd="0" presId="urn:microsoft.com/office/officeart/2005/8/layout/cycle5"/>
    <dgm:cxn modelId="{7F43301D-FC3E-E045-BE96-97038F909242}" type="presOf" srcId="{491E41F7-9916-4D4C-8D9E-E73D8E362953}" destId="{4FC65656-1966-5C4C-8D57-E064CF90009C}" srcOrd="0" destOrd="0" presId="urn:microsoft.com/office/officeart/2005/8/layout/cycle5"/>
    <dgm:cxn modelId="{B6B34330-E2D8-1044-B56A-9DA13E3B1A23}" type="presOf" srcId="{76B323D7-F4CD-C840-BC4D-78FE44F63B5D}" destId="{FE534AB1-6328-B04F-94D0-0D686EB11A51}" srcOrd="0" destOrd="0" presId="urn:microsoft.com/office/officeart/2005/8/layout/cycle5"/>
    <dgm:cxn modelId="{679FF65E-0F68-EC4C-AE48-AE5ACA1F4727}" srcId="{3D1C5483-DB37-8447-A217-5DA277D1E2B0}" destId="{C8176291-4DF6-0742-857B-308FB2F9382B}" srcOrd="0" destOrd="0" parTransId="{FD41F2A8-6AE0-3D46-A81E-3327BBF3E5C7}" sibTransId="{2BBB40E3-4D57-B94A-A248-2D6B1568E7F4}"/>
    <dgm:cxn modelId="{5B4E0F98-E882-0A4A-B88B-58FF78A3A0E9}" type="presOf" srcId="{C8176291-4DF6-0742-857B-308FB2F9382B}" destId="{1BE23F78-763C-A94F-AC11-8F4C652EEC46}" srcOrd="0" destOrd="0" presId="urn:microsoft.com/office/officeart/2005/8/layout/cycle5"/>
    <dgm:cxn modelId="{CBD0D7A8-6C62-F142-896C-7415495B05D7}" type="presOf" srcId="{DC1D8FD7-90D8-3643-BACD-A26222159E8F}" destId="{0A5B332B-5141-E241-859D-FD0C7AAF2E27}" srcOrd="0" destOrd="0" presId="urn:microsoft.com/office/officeart/2005/8/layout/cycle5"/>
    <dgm:cxn modelId="{7A23CFBA-EF4A-7F45-AEA3-897ED55686EA}" type="presOf" srcId="{3D1C5483-DB37-8447-A217-5DA277D1E2B0}" destId="{BA11865C-91FB-264C-91FA-35082B6279EC}" srcOrd="0" destOrd="0" presId="urn:microsoft.com/office/officeart/2005/8/layout/cycle5"/>
    <dgm:cxn modelId="{3F845CC8-E266-8F42-BDFA-63B67BE51E61}" type="presOf" srcId="{38BA44A7-0905-B24B-B397-C148A1F0BE2A}" destId="{EEFCDA23-10F1-7045-86BA-9ACC1FE0E697}" srcOrd="0" destOrd="0" presId="urn:microsoft.com/office/officeart/2005/8/layout/cycle5"/>
    <dgm:cxn modelId="{3B9D10EC-EF62-4C44-B78B-7A6A6810660B}" srcId="{3D1C5483-DB37-8447-A217-5DA277D1E2B0}" destId="{38BA44A7-0905-B24B-B397-C148A1F0BE2A}" srcOrd="2" destOrd="0" parTransId="{338ADAF0-AE20-4B4C-AE3F-FC286501C962}" sibTransId="{76B323D7-F4CD-C840-BC4D-78FE44F63B5D}"/>
    <dgm:cxn modelId="{4DAD2BF3-6FA3-624F-BEB8-7439D575F17F}" srcId="{3D1C5483-DB37-8447-A217-5DA277D1E2B0}" destId="{DC1D8FD7-90D8-3643-BACD-A26222159E8F}" srcOrd="1" destOrd="0" parTransId="{EF02ED7B-3350-7E46-A356-6829EE0DCBBD}" sibTransId="{491E41F7-9916-4D4C-8D9E-E73D8E362953}"/>
    <dgm:cxn modelId="{33526444-4955-B542-BE68-4B2A6D0C17BF}" type="presParOf" srcId="{BA11865C-91FB-264C-91FA-35082B6279EC}" destId="{1BE23F78-763C-A94F-AC11-8F4C652EEC46}" srcOrd="0" destOrd="0" presId="urn:microsoft.com/office/officeart/2005/8/layout/cycle5"/>
    <dgm:cxn modelId="{684EBDE6-8953-E443-BD4D-37601DDB93D0}" type="presParOf" srcId="{BA11865C-91FB-264C-91FA-35082B6279EC}" destId="{9BC281E9-2C07-BA42-90F9-F7C70478A3E1}" srcOrd="1" destOrd="0" presId="urn:microsoft.com/office/officeart/2005/8/layout/cycle5"/>
    <dgm:cxn modelId="{66634BC7-5838-7A41-9C22-35DDECC220B4}" type="presParOf" srcId="{BA11865C-91FB-264C-91FA-35082B6279EC}" destId="{71E08064-8709-FC4B-8C26-B974499058D1}" srcOrd="2" destOrd="0" presId="urn:microsoft.com/office/officeart/2005/8/layout/cycle5"/>
    <dgm:cxn modelId="{34103DE8-29CE-404D-A45A-3BC2A9DA02D7}" type="presParOf" srcId="{BA11865C-91FB-264C-91FA-35082B6279EC}" destId="{0A5B332B-5141-E241-859D-FD0C7AAF2E27}" srcOrd="3" destOrd="0" presId="urn:microsoft.com/office/officeart/2005/8/layout/cycle5"/>
    <dgm:cxn modelId="{7A8B4C07-C4A7-F548-94B1-E7C6BDC76E36}" type="presParOf" srcId="{BA11865C-91FB-264C-91FA-35082B6279EC}" destId="{872C76B0-D612-8242-95D1-C61748E02036}" srcOrd="4" destOrd="0" presId="urn:microsoft.com/office/officeart/2005/8/layout/cycle5"/>
    <dgm:cxn modelId="{9D4D9474-BA6F-7049-A1C5-D735CF4D33E9}" type="presParOf" srcId="{BA11865C-91FB-264C-91FA-35082B6279EC}" destId="{4FC65656-1966-5C4C-8D57-E064CF90009C}" srcOrd="5" destOrd="0" presId="urn:microsoft.com/office/officeart/2005/8/layout/cycle5"/>
    <dgm:cxn modelId="{A771A4FC-571E-1C43-B2EF-CBC259895E62}" type="presParOf" srcId="{BA11865C-91FB-264C-91FA-35082B6279EC}" destId="{EEFCDA23-10F1-7045-86BA-9ACC1FE0E697}" srcOrd="6" destOrd="0" presId="urn:microsoft.com/office/officeart/2005/8/layout/cycle5"/>
    <dgm:cxn modelId="{3BCAD8D9-C805-A84D-8D9D-07ACDCA21D50}" type="presParOf" srcId="{BA11865C-91FB-264C-91FA-35082B6279EC}" destId="{9EDC0993-5C4C-FD42-B4EB-11553ADF4278}" srcOrd="7" destOrd="0" presId="urn:microsoft.com/office/officeart/2005/8/layout/cycle5"/>
    <dgm:cxn modelId="{1E7F07F7-50F7-3A42-813E-F7445B94DF80}" type="presParOf" srcId="{BA11865C-91FB-264C-91FA-35082B6279EC}" destId="{FE534AB1-6328-B04F-94D0-0D686EB11A51}" srcOrd="8" destOrd="0" presId="urn:microsoft.com/office/officeart/2005/8/layout/cycle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C9B85F-B3EE-104C-957B-28419EADF499}" type="doc">
      <dgm:prSet loTypeId="urn:microsoft.com/office/officeart/2005/8/layout/cycle5" loCatId="" qsTypeId="urn:microsoft.com/office/officeart/2005/8/quickstyle/simple1" qsCatId="simple" csTypeId="urn:microsoft.com/office/officeart/2005/8/colors/accent2_2" csCatId="accent2" phldr="1"/>
      <dgm:spPr/>
      <dgm:t>
        <a:bodyPr/>
        <a:lstStyle/>
        <a:p>
          <a:endParaRPr lang="en-US"/>
        </a:p>
      </dgm:t>
    </dgm:pt>
    <dgm:pt modelId="{EE40BF5F-8BE3-374B-9373-6A0EC8839E03}">
      <dgm:prSet phldrT="[Text]"/>
      <dgm:spPr>
        <a:solidFill>
          <a:schemeClr val="accent6">
            <a:lumMod val="40000"/>
            <a:lumOff val="60000"/>
          </a:schemeClr>
        </a:solidFill>
      </dgm:spPr>
      <dgm:t>
        <a:bodyPr/>
        <a:lstStyle/>
        <a:p>
          <a:r>
            <a:rPr lang="en-US" dirty="0">
              <a:solidFill>
                <a:schemeClr val="tx1"/>
              </a:solidFill>
            </a:rPr>
            <a:t>IHS </a:t>
          </a:r>
        </a:p>
        <a:p>
          <a:r>
            <a:rPr lang="en-US">
              <a:solidFill>
                <a:schemeClr val="tx1"/>
              </a:solidFill>
            </a:rPr>
            <a:t>M-TECH</a:t>
          </a:r>
          <a:endParaRPr lang="en-US" dirty="0">
            <a:solidFill>
              <a:schemeClr val="tx1"/>
            </a:solidFill>
          </a:endParaRPr>
        </a:p>
      </dgm:t>
    </dgm:pt>
    <dgm:pt modelId="{F79CFF23-13D2-5D4F-8F0E-30C27E380CC4}" type="parTrans" cxnId="{BF7FC15B-5A8F-F647-BEE2-B4EBBB09CC8A}">
      <dgm:prSet/>
      <dgm:spPr/>
      <dgm:t>
        <a:bodyPr/>
        <a:lstStyle/>
        <a:p>
          <a:endParaRPr lang="en-US"/>
        </a:p>
      </dgm:t>
    </dgm:pt>
    <dgm:pt modelId="{A569DA9E-2C57-C248-81C4-F1D6C4077EF3}" type="sibTrans" cxnId="{BF7FC15B-5A8F-F647-BEE2-B4EBBB09CC8A}">
      <dgm:prSet/>
      <dgm:spPr/>
      <dgm:t>
        <a:bodyPr/>
        <a:lstStyle/>
        <a:p>
          <a:endParaRPr lang="en-US"/>
        </a:p>
      </dgm:t>
    </dgm:pt>
    <dgm:pt modelId="{5A22503F-4CE7-E449-8926-43AEDF13EC20}">
      <dgm:prSet phldrT="[Text]"/>
      <dgm:spPr>
        <a:solidFill>
          <a:schemeClr val="accent6">
            <a:lumMod val="40000"/>
            <a:lumOff val="60000"/>
          </a:schemeClr>
        </a:solidFill>
      </dgm:spPr>
      <dgm:t>
        <a:bodyPr/>
        <a:lstStyle/>
        <a:p>
          <a:r>
            <a:rPr lang="en-US" dirty="0" err="1">
              <a:solidFill>
                <a:schemeClr val="tx1"/>
              </a:solidFill>
            </a:rPr>
            <a:t>AnHS</a:t>
          </a:r>
          <a:r>
            <a:rPr lang="en-US" dirty="0">
              <a:solidFill>
                <a:schemeClr val="tx1"/>
              </a:solidFill>
            </a:rPr>
            <a:t> </a:t>
          </a:r>
        </a:p>
        <a:p>
          <a:r>
            <a:rPr lang="en-US" dirty="0">
              <a:solidFill>
                <a:schemeClr val="tx1"/>
              </a:solidFill>
            </a:rPr>
            <a:t>T-TECH</a:t>
          </a:r>
        </a:p>
      </dgm:t>
    </dgm:pt>
    <dgm:pt modelId="{42A1013F-28B0-FE45-9E4A-40B817B452D1}" type="parTrans" cxnId="{B51B727C-06F5-1C43-8EA5-F998CE321C89}">
      <dgm:prSet/>
      <dgm:spPr/>
      <dgm:t>
        <a:bodyPr/>
        <a:lstStyle/>
        <a:p>
          <a:endParaRPr lang="en-US"/>
        </a:p>
      </dgm:t>
    </dgm:pt>
    <dgm:pt modelId="{82563747-DBA9-F14E-814A-D1867646BEDB}" type="sibTrans" cxnId="{B51B727C-06F5-1C43-8EA5-F998CE321C89}">
      <dgm:prSet/>
      <dgm:spPr/>
      <dgm:t>
        <a:bodyPr/>
        <a:lstStyle/>
        <a:p>
          <a:endParaRPr lang="en-US"/>
        </a:p>
      </dgm:t>
    </dgm:pt>
    <dgm:pt modelId="{999594A4-219C-204A-A58B-B29DDA8029F2}">
      <dgm:prSet phldrT="[Text]"/>
      <dgm:spPr>
        <a:solidFill>
          <a:schemeClr val="accent3"/>
        </a:solidFill>
        <a:ln>
          <a:solidFill>
            <a:schemeClr val="tx1"/>
          </a:solidFill>
        </a:ln>
      </dgm:spPr>
      <dgm:t>
        <a:bodyPr/>
        <a:lstStyle/>
        <a:p>
          <a:r>
            <a:rPr lang="en-US" dirty="0">
              <a:solidFill>
                <a:schemeClr val="tx1"/>
              </a:solidFill>
            </a:rPr>
            <a:t>TMECHS</a:t>
          </a:r>
        </a:p>
      </dgm:t>
    </dgm:pt>
    <dgm:pt modelId="{DB689A8A-BF7C-3C4A-B426-30C415275ED9}" type="parTrans" cxnId="{1D545F72-DDB5-9449-B2BF-54387C3AE2AD}">
      <dgm:prSet/>
      <dgm:spPr/>
      <dgm:t>
        <a:bodyPr/>
        <a:lstStyle/>
        <a:p>
          <a:endParaRPr lang="en-US"/>
        </a:p>
      </dgm:t>
    </dgm:pt>
    <dgm:pt modelId="{F1FBCF1B-CDD4-0446-B00F-2D789A324C58}" type="sibTrans" cxnId="{1D545F72-DDB5-9449-B2BF-54387C3AE2AD}">
      <dgm:prSet/>
      <dgm:spPr/>
      <dgm:t>
        <a:bodyPr/>
        <a:lstStyle/>
        <a:p>
          <a:endParaRPr lang="en-US"/>
        </a:p>
      </dgm:t>
    </dgm:pt>
    <dgm:pt modelId="{2A06DDBF-B98D-C34F-A056-80B01D3B88D4}">
      <dgm:prSet phldrT="[Text]"/>
      <dgm:spPr>
        <a:solidFill>
          <a:schemeClr val="accent6">
            <a:lumMod val="40000"/>
            <a:lumOff val="60000"/>
          </a:schemeClr>
        </a:solidFill>
        <a:ln>
          <a:solidFill>
            <a:srgbClr val="FFEC00"/>
          </a:solidFill>
        </a:ln>
      </dgm:spPr>
      <dgm:t>
        <a:bodyPr/>
        <a:lstStyle/>
        <a:p>
          <a:r>
            <a:rPr lang="en-US" dirty="0">
              <a:solidFill>
                <a:schemeClr val="tx1"/>
              </a:solidFill>
            </a:rPr>
            <a:t>CHS </a:t>
          </a:r>
        </a:p>
        <a:p>
          <a:r>
            <a:rPr lang="en-US" dirty="0">
              <a:solidFill>
                <a:schemeClr val="tx1"/>
              </a:solidFill>
            </a:rPr>
            <a:t>C-TECH</a:t>
          </a:r>
        </a:p>
      </dgm:t>
    </dgm:pt>
    <dgm:pt modelId="{00319925-B282-E541-9623-9BFE058842A6}" type="parTrans" cxnId="{500D1985-9982-E84F-A5A7-637313518724}">
      <dgm:prSet/>
      <dgm:spPr/>
      <dgm:t>
        <a:bodyPr/>
        <a:lstStyle/>
        <a:p>
          <a:endParaRPr lang="en-US"/>
        </a:p>
      </dgm:t>
    </dgm:pt>
    <dgm:pt modelId="{718B7F25-149A-174C-B045-5D6062E70308}" type="sibTrans" cxnId="{500D1985-9982-E84F-A5A7-637313518724}">
      <dgm:prSet/>
      <dgm:spPr/>
      <dgm:t>
        <a:bodyPr/>
        <a:lstStyle/>
        <a:p>
          <a:endParaRPr lang="en-US"/>
        </a:p>
      </dgm:t>
    </dgm:pt>
    <dgm:pt modelId="{C8F3213D-5910-7E40-9296-96E8DB733F68}" type="pres">
      <dgm:prSet presAssocID="{50C9B85F-B3EE-104C-957B-28419EADF499}" presName="cycle" presStyleCnt="0">
        <dgm:presLayoutVars>
          <dgm:dir/>
          <dgm:resizeHandles val="exact"/>
        </dgm:presLayoutVars>
      </dgm:prSet>
      <dgm:spPr/>
    </dgm:pt>
    <dgm:pt modelId="{EF5201CC-EF25-614D-B209-3D430A8DC794}" type="pres">
      <dgm:prSet presAssocID="{EE40BF5F-8BE3-374B-9373-6A0EC8839E03}" presName="node" presStyleLbl="node1" presStyleIdx="0" presStyleCnt="4">
        <dgm:presLayoutVars>
          <dgm:bulletEnabled val="1"/>
        </dgm:presLayoutVars>
      </dgm:prSet>
      <dgm:spPr/>
    </dgm:pt>
    <dgm:pt modelId="{61C1E52F-E6E4-1746-A64F-96A07A68E763}" type="pres">
      <dgm:prSet presAssocID="{EE40BF5F-8BE3-374B-9373-6A0EC8839E03}" presName="spNode" presStyleCnt="0"/>
      <dgm:spPr/>
    </dgm:pt>
    <dgm:pt modelId="{F3722B77-E5F0-F74A-AEBF-7241D597E0A9}" type="pres">
      <dgm:prSet presAssocID="{A569DA9E-2C57-C248-81C4-F1D6C4077EF3}" presName="sibTrans" presStyleLbl="sibTrans1D1" presStyleIdx="0" presStyleCnt="4"/>
      <dgm:spPr/>
    </dgm:pt>
    <dgm:pt modelId="{B7AA1390-DF17-4942-9066-74D044E69137}" type="pres">
      <dgm:prSet presAssocID="{5A22503F-4CE7-E449-8926-43AEDF13EC20}" presName="node" presStyleLbl="node1" presStyleIdx="1" presStyleCnt="4">
        <dgm:presLayoutVars>
          <dgm:bulletEnabled val="1"/>
        </dgm:presLayoutVars>
      </dgm:prSet>
      <dgm:spPr/>
    </dgm:pt>
    <dgm:pt modelId="{AEA4A0B0-B703-CA44-BF4E-8BEA213E6EBA}" type="pres">
      <dgm:prSet presAssocID="{5A22503F-4CE7-E449-8926-43AEDF13EC20}" presName="spNode" presStyleCnt="0"/>
      <dgm:spPr/>
    </dgm:pt>
    <dgm:pt modelId="{4D05A7F5-3F44-6A41-8177-2197C59C0C3F}" type="pres">
      <dgm:prSet presAssocID="{82563747-DBA9-F14E-814A-D1867646BEDB}" presName="sibTrans" presStyleLbl="sibTrans1D1" presStyleIdx="1" presStyleCnt="4"/>
      <dgm:spPr/>
    </dgm:pt>
    <dgm:pt modelId="{03C2ECF2-80E7-5840-8C7F-BF6A5AC58B5A}" type="pres">
      <dgm:prSet presAssocID="{999594A4-219C-204A-A58B-B29DDA8029F2}" presName="node" presStyleLbl="node1" presStyleIdx="2" presStyleCnt="4">
        <dgm:presLayoutVars>
          <dgm:bulletEnabled val="1"/>
        </dgm:presLayoutVars>
      </dgm:prSet>
      <dgm:spPr/>
    </dgm:pt>
    <dgm:pt modelId="{8B970381-A654-CC41-B406-4EFE1544C10A}" type="pres">
      <dgm:prSet presAssocID="{999594A4-219C-204A-A58B-B29DDA8029F2}" presName="spNode" presStyleCnt="0"/>
      <dgm:spPr/>
    </dgm:pt>
    <dgm:pt modelId="{827C6549-413D-CD4C-B18C-733D0A057B10}" type="pres">
      <dgm:prSet presAssocID="{F1FBCF1B-CDD4-0446-B00F-2D789A324C58}" presName="sibTrans" presStyleLbl="sibTrans1D1" presStyleIdx="2" presStyleCnt="4"/>
      <dgm:spPr/>
    </dgm:pt>
    <dgm:pt modelId="{28A0F0C5-47C1-DA4B-B4A3-7127545C4713}" type="pres">
      <dgm:prSet presAssocID="{2A06DDBF-B98D-C34F-A056-80B01D3B88D4}" presName="node" presStyleLbl="node1" presStyleIdx="3" presStyleCnt="4">
        <dgm:presLayoutVars>
          <dgm:bulletEnabled val="1"/>
        </dgm:presLayoutVars>
      </dgm:prSet>
      <dgm:spPr/>
    </dgm:pt>
    <dgm:pt modelId="{4C91F79E-10BA-6A45-B248-6B54C900A124}" type="pres">
      <dgm:prSet presAssocID="{2A06DDBF-B98D-C34F-A056-80B01D3B88D4}" presName="spNode" presStyleCnt="0"/>
      <dgm:spPr/>
    </dgm:pt>
    <dgm:pt modelId="{EE8FCD9A-4179-C34E-B02A-A20C637DDE3C}" type="pres">
      <dgm:prSet presAssocID="{718B7F25-149A-174C-B045-5D6062E70308}" presName="sibTrans" presStyleLbl="sibTrans1D1" presStyleIdx="3" presStyleCnt="4"/>
      <dgm:spPr/>
    </dgm:pt>
  </dgm:ptLst>
  <dgm:cxnLst>
    <dgm:cxn modelId="{3A302B08-78E5-6248-90C8-8FE415364BC7}" type="presOf" srcId="{718B7F25-149A-174C-B045-5D6062E70308}" destId="{EE8FCD9A-4179-C34E-B02A-A20C637DDE3C}" srcOrd="0" destOrd="0" presId="urn:microsoft.com/office/officeart/2005/8/layout/cycle5"/>
    <dgm:cxn modelId="{7BD81415-BB24-5B4A-A664-C26E6C98EEE7}" type="presOf" srcId="{EE40BF5F-8BE3-374B-9373-6A0EC8839E03}" destId="{EF5201CC-EF25-614D-B209-3D430A8DC794}" srcOrd="0" destOrd="0" presId="urn:microsoft.com/office/officeart/2005/8/layout/cycle5"/>
    <dgm:cxn modelId="{BF7FC15B-5A8F-F647-BEE2-B4EBBB09CC8A}" srcId="{50C9B85F-B3EE-104C-957B-28419EADF499}" destId="{EE40BF5F-8BE3-374B-9373-6A0EC8839E03}" srcOrd="0" destOrd="0" parTransId="{F79CFF23-13D2-5D4F-8F0E-30C27E380CC4}" sibTransId="{A569DA9E-2C57-C248-81C4-F1D6C4077EF3}"/>
    <dgm:cxn modelId="{ADB82046-2F4B-2844-A9DD-57D587819D3D}" type="presOf" srcId="{999594A4-219C-204A-A58B-B29DDA8029F2}" destId="{03C2ECF2-80E7-5840-8C7F-BF6A5AC58B5A}" srcOrd="0" destOrd="0" presId="urn:microsoft.com/office/officeart/2005/8/layout/cycle5"/>
    <dgm:cxn modelId="{1D545F72-DDB5-9449-B2BF-54387C3AE2AD}" srcId="{50C9B85F-B3EE-104C-957B-28419EADF499}" destId="{999594A4-219C-204A-A58B-B29DDA8029F2}" srcOrd="2" destOrd="0" parTransId="{DB689A8A-BF7C-3C4A-B426-30C415275ED9}" sibTransId="{F1FBCF1B-CDD4-0446-B00F-2D789A324C58}"/>
    <dgm:cxn modelId="{C938F75A-503A-5147-89DA-DEC838935AEF}" type="presOf" srcId="{82563747-DBA9-F14E-814A-D1867646BEDB}" destId="{4D05A7F5-3F44-6A41-8177-2197C59C0C3F}" srcOrd="0" destOrd="0" presId="urn:microsoft.com/office/officeart/2005/8/layout/cycle5"/>
    <dgm:cxn modelId="{B51B727C-06F5-1C43-8EA5-F998CE321C89}" srcId="{50C9B85F-B3EE-104C-957B-28419EADF499}" destId="{5A22503F-4CE7-E449-8926-43AEDF13EC20}" srcOrd="1" destOrd="0" parTransId="{42A1013F-28B0-FE45-9E4A-40B817B452D1}" sibTransId="{82563747-DBA9-F14E-814A-D1867646BEDB}"/>
    <dgm:cxn modelId="{500D1985-9982-E84F-A5A7-637313518724}" srcId="{50C9B85F-B3EE-104C-957B-28419EADF499}" destId="{2A06DDBF-B98D-C34F-A056-80B01D3B88D4}" srcOrd="3" destOrd="0" parTransId="{00319925-B282-E541-9623-9BFE058842A6}" sibTransId="{718B7F25-149A-174C-B045-5D6062E70308}"/>
    <dgm:cxn modelId="{52907397-D190-824E-B6C2-E4FAF9F7E34F}" type="presOf" srcId="{2A06DDBF-B98D-C34F-A056-80B01D3B88D4}" destId="{28A0F0C5-47C1-DA4B-B4A3-7127545C4713}" srcOrd="0" destOrd="0" presId="urn:microsoft.com/office/officeart/2005/8/layout/cycle5"/>
    <dgm:cxn modelId="{CB975CC7-3D40-C947-9E35-C8A3CE0E0B31}" type="presOf" srcId="{A569DA9E-2C57-C248-81C4-F1D6C4077EF3}" destId="{F3722B77-E5F0-F74A-AEBF-7241D597E0A9}" srcOrd="0" destOrd="0" presId="urn:microsoft.com/office/officeart/2005/8/layout/cycle5"/>
    <dgm:cxn modelId="{F003E4CE-0A56-564F-A006-954B4028AB39}" type="presOf" srcId="{F1FBCF1B-CDD4-0446-B00F-2D789A324C58}" destId="{827C6549-413D-CD4C-B18C-733D0A057B10}" srcOrd="0" destOrd="0" presId="urn:microsoft.com/office/officeart/2005/8/layout/cycle5"/>
    <dgm:cxn modelId="{3B87E2ED-59E3-2742-A79A-6925DFE72BBF}" type="presOf" srcId="{50C9B85F-B3EE-104C-957B-28419EADF499}" destId="{C8F3213D-5910-7E40-9296-96E8DB733F68}" srcOrd="0" destOrd="0" presId="urn:microsoft.com/office/officeart/2005/8/layout/cycle5"/>
    <dgm:cxn modelId="{CC4E95FF-4EC6-1448-8884-47BE1658EE5E}" type="presOf" srcId="{5A22503F-4CE7-E449-8926-43AEDF13EC20}" destId="{B7AA1390-DF17-4942-9066-74D044E69137}" srcOrd="0" destOrd="0" presId="urn:microsoft.com/office/officeart/2005/8/layout/cycle5"/>
    <dgm:cxn modelId="{FDEDA700-F9A5-FB4A-B931-F70A1E6613DB}" type="presParOf" srcId="{C8F3213D-5910-7E40-9296-96E8DB733F68}" destId="{EF5201CC-EF25-614D-B209-3D430A8DC794}" srcOrd="0" destOrd="0" presId="urn:microsoft.com/office/officeart/2005/8/layout/cycle5"/>
    <dgm:cxn modelId="{B023F4B4-C434-D840-A108-741C4AC5D851}" type="presParOf" srcId="{C8F3213D-5910-7E40-9296-96E8DB733F68}" destId="{61C1E52F-E6E4-1746-A64F-96A07A68E763}" srcOrd="1" destOrd="0" presId="urn:microsoft.com/office/officeart/2005/8/layout/cycle5"/>
    <dgm:cxn modelId="{8CC592C0-468E-F146-94AF-058F45395AB5}" type="presParOf" srcId="{C8F3213D-5910-7E40-9296-96E8DB733F68}" destId="{F3722B77-E5F0-F74A-AEBF-7241D597E0A9}" srcOrd="2" destOrd="0" presId="urn:microsoft.com/office/officeart/2005/8/layout/cycle5"/>
    <dgm:cxn modelId="{D07F2AA7-1A36-1847-A539-E2D18F0BAAC7}" type="presParOf" srcId="{C8F3213D-5910-7E40-9296-96E8DB733F68}" destId="{B7AA1390-DF17-4942-9066-74D044E69137}" srcOrd="3" destOrd="0" presId="urn:microsoft.com/office/officeart/2005/8/layout/cycle5"/>
    <dgm:cxn modelId="{8109150A-03D6-A845-A136-5951A913A481}" type="presParOf" srcId="{C8F3213D-5910-7E40-9296-96E8DB733F68}" destId="{AEA4A0B0-B703-CA44-BF4E-8BEA213E6EBA}" srcOrd="4" destOrd="0" presId="urn:microsoft.com/office/officeart/2005/8/layout/cycle5"/>
    <dgm:cxn modelId="{7F1BA40A-96EC-B548-8BE8-02616E476563}" type="presParOf" srcId="{C8F3213D-5910-7E40-9296-96E8DB733F68}" destId="{4D05A7F5-3F44-6A41-8177-2197C59C0C3F}" srcOrd="5" destOrd="0" presId="urn:microsoft.com/office/officeart/2005/8/layout/cycle5"/>
    <dgm:cxn modelId="{EA3300DC-88E4-E742-9E43-B8DCF143B366}" type="presParOf" srcId="{C8F3213D-5910-7E40-9296-96E8DB733F68}" destId="{03C2ECF2-80E7-5840-8C7F-BF6A5AC58B5A}" srcOrd="6" destOrd="0" presId="urn:microsoft.com/office/officeart/2005/8/layout/cycle5"/>
    <dgm:cxn modelId="{30658099-58A7-6F46-A3D2-7F9CE6B0AE42}" type="presParOf" srcId="{C8F3213D-5910-7E40-9296-96E8DB733F68}" destId="{8B970381-A654-CC41-B406-4EFE1544C10A}" srcOrd="7" destOrd="0" presId="urn:microsoft.com/office/officeart/2005/8/layout/cycle5"/>
    <dgm:cxn modelId="{DAD9CD7D-A69D-204A-AC70-8394FADE548B}" type="presParOf" srcId="{C8F3213D-5910-7E40-9296-96E8DB733F68}" destId="{827C6549-413D-CD4C-B18C-733D0A057B10}" srcOrd="8" destOrd="0" presId="urn:microsoft.com/office/officeart/2005/8/layout/cycle5"/>
    <dgm:cxn modelId="{B91BE3E7-88E5-8441-B1CD-D7636DAA7209}" type="presParOf" srcId="{C8F3213D-5910-7E40-9296-96E8DB733F68}" destId="{28A0F0C5-47C1-DA4B-B4A3-7127545C4713}" srcOrd="9" destOrd="0" presId="urn:microsoft.com/office/officeart/2005/8/layout/cycle5"/>
    <dgm:cxn modelId="{0829CBC4-C65A-C346-9920-5A0C7EC226D8}" type="presParOf" srcId="{C8F3213D-5910-7E40-9296-96E8DB733F68}" destId="{4C91F79E-10BA-6A45-B248-6B54C900A124}" srcOrd="10" destOrd="0" presId="urn:microsoft.com/office/officeart/2005/8/layout/cycle5"/>
    <dgm:cxn modelId="{4E6C93CD-6DCC-9A4B-AC67-BAD93628A655}" type="presParOf" srcId="{C8F3213D-5910-7E40-9296-96E8DB733F68}" destId="{EE8FCD9A-4179-C34E-B02A-A20C637DDE3C}" srcOrd="11" destOrd="0" presId="urn:microsoft.com/office/officeart/2005/8/layout/cycle5"/>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EF692E-D6A9-E948-B872-45EAE79EC276}" type="doc">
      <dgm:prSet loTypeId="urn:microsoft.com/office/officeart/2005/8/layout/cycle5" loCatId="" qsTypeId="urn:microsoft.com/office/officeart/2005/8/quickstyle/simple1" qsCatId="simple" csTypeId="urn:microsoft.com/office/officeart/2005/8/colors/accent2_2" csCatId="accent2" phldr="1"/>
      <dgm:spPr/>
      <dgm:t>
        <a:bodyPr/>
        <a:lstStyle/>
        <a:p>
          <a:endParaRPr lang="en-US"/>
        </a:p>
      </dgm:t>
    </dgm:pt>
    <dgm:pt modelId="{03FC9988-3AB2-D64F-B2FE-C9C66FC43E1A}">
      <dgm:prSet phldrT="[Text]"/>
      <dgm:spPr>
        <a:solidFill>
          <a:schemeClr val="accent6">
            <a:lumMod val="40000"/>
            <a:lumOff val="60000"/>
          </a:schemeClr>
        </a:solidFill>
      </dgm:spPr>
      <dgm:t>
        <a:bodyPr/>
        <a:lstStyle/>
        <a:p>
          <a:r>
            <a:rPr lang="en-US" dirty="0">
              <a:solidFill>
                <a:schemeClr val="tx1"/>
              </a:solidFill>
            </a:rPr>
            <a:t>AHS</a:t>
          </a:r>
          <a:r>
            <a:rPr lang="en-US" dirty="0"/>
            <a:t> </a:t>
          </a:r>
        </a:p>
        <a:p>
          <a:r>
            <a:rPr lang="en-US" dirty="0">
              <a:solidFill>
                <a:schemeClr val="tx1"/>
              </a:solidFill>
            </a:rPr>
            <a:t>C-TECH</a:t>
          </a:r>
        </a:p>
      </dgm:t>
    </dgm:pt>
    <dgm:pt modelId="{91BC08F4-09B1-0649-917F-D1FF85A8919B}" type="parTrans" cxnId="{D7F2F8A3-BB43-F24E-BF9F-338C491AD866}">
      <dgm:prSet/>
      <dgm:spPr/>
      <dgm:t>
        <a:bodyPr/>
        <a:lstStyle/>
        <a:p>
          <a:endParaRPr lang="en-US"/>
        </a:p>
      </dgm:t>
    </dgm:pt>
    <dgm:pt modelId="{5D2FC02F-54B6-2E4E-81D6-6A7CDD91CF2E}" type="sibTrans" cxnId="{D7F2F8A3-BB43-F24E-BF9F-338C491AD866}">
      <dgm:prSet/>
      <dgm:spPr/>
      <dgm:t>
        <a:bodyPr/>
        <a:lstStyle/>
        <a:p>
          <a:endParaRPr lang="en-US"/>
        </a:p>
      </dgm:t>
    </dgm:pt>
    <dgm:pt modelId="{DECE8842-8235-B34D-814C-6663106A05D2}">
      <dgm:prSet phldrT="[Text]"/>
      <dgm:spPr>
        <a:solidFill>
          <a:schemeClr val="accent3"/>
        </a:solidFill>
        <a:ln>
          <a:solidFill>
            <a:schemeClr val="tx1"/>
          </a:solidFill>
        </a:ln>
      </dgm:spPr>
      <dgm:t>
        <a:bodyPr/>
        <a:lstStyle/>
        <a:p>
          <a:r>
            <a:rPr lang="en-US">
              <a:solidFill>
                <a:schemeClr val="tx1"/>
              </a:solidFill>
            </a:rPr>
            <a:t>BECHS</a:t>
          </a:r>
          <a:endParaRPr lang="en-US" dirty="0">
            <a:solidFill>
              <a:schemeClr val="tx1"/>
            </a:solidFill>
          </a:endParaRPr>
        </a:p>
      </dgm:t>
    </dgm:pt>
    <dgm:pt modelId="{DAC28D61-A620-3E49-B0FA-9F7CF38091E0}" type="parTrans" cxnId="{0CCAC2F9-BDBA-F144-9288-8F9CD1F0F7F7}">
      <dgm:prSet/>
      <dgm:spPr/>
      <dgm:t>
        <a:bodyPr/>
        <a:lstStyle/>
        <a:p>
          <a:endParaRPr lang="en-US"/>
        </a:p>
      </dgm:t>
    </dgm:pt>
    <dgm:pt modelId="{DFB1FE48-EAD0-6F46-9DED-CEB07618F473}" type="sibTrans" cxnId="{0CCAC2F9-BDBA-F144-9288-8F9CD1F0F7F7}">
      <dgm:prSet/>
      <dgm:spPr/>
      <dgm:t>
        <a:bodyPr/>
        <a:lstStyle/>
        <a:p>
          <a:endParaRPr lang="en-US"/>
        </a:p>
      </dgm:t>
    </dgm:pt>
    <dgm:pt modelId="{D3DC7B2B-41FF-2C4E-A8C2-4E42EC07DB89}">
      <dgm:prSet phldrT="[Text]"/>
      <dgm:spPr>
        <a:solidFill>
          <a:schemeClr val="accent6">
            <a:lumMod val="40000"/>
            <a:lumOff val="60000"/>
          </a:schemeClr>
        </a:solidFill>
      </dgm:spPr>
      <dgm:t>
        <a:bodyPr/>
        <a:lstStyle/>
        <a:p>
          <a:r>
            <a:rPr lang="en-US" dirty="0" err="1">
              <a:solidFill>
                <a:schemeClr val="tx1"/>
              </a:solidFill>
            </a:rPr>
            <a:t>BoHS</a:t>
          </a:r>
          <a:r>
            <a:rPr lang="en-US" dirty="0">
              <a:solidFill>
                <a:schemeClr val="tx1"/>
              </a:solidFill>
            </a:rPr>
            <a:t> </a:t>
          </a:r>
        </a:p>
        <a:p>
          <a:r>
            <a:rPr lang="en-US" dirty="0">
              <a:solidFill>
                <a:schemeClr val="tx1"/>
              </a:solidFill>
            </a:rPr>
            <a:t>T-TECH</a:t>
          </a:r>
        </a:p>
      </dgm:t>
    </dgm:pt>
    <dgm:pt modelId="{563DAA8C-5C51-9D4B-A4E0-BEE5F79F4999}" type="parTrans" cxnId="{2FA48237-AC6B-6641-BC3F-B750CBEF9613}">
      <dgm:prSet/>
      <dgm:spPr/>
      <dgm:t>
        <a:bodyPr/>
        <a:lstStyle/>
        <a:p>
          <a:endParaRPr lang="en-US"/>
        </a:p>
      </dgm:t>
    </dgm:pt>
    <dgm:pt modelId="{C40662F4-8E3D-BA47-942B-FF7EB60F1AE1}" type="sibTrans" cxnId="{2FA48237-AC6B-6641-BC3F-B750CBEF9613}">
      <dgm:prSet/>
      <dgm:spPr/>
      <dgm:t>
        <a:bodyPr/>
        <a:lstStyle/>
        <a:p>
          <a:endParaRPr lang="en-US"/>
        </a:p>
      </dgm:t>
    </dgm:pt>
    <dgm:pt modelId="{DEF7A41F-5B38-0948-8EC0-EE961677EF08}">
      <dgm:prSet phldrT="[Text]"/>
      <dgm:spPr>
        <a:solidFill>
          <a:srgbClr val="FFFF00"/>
        </a:solidFill>
        <a:ln>
          <a:solidFill>
            <a:srgbClr val="FF0000"/>
          </a:solidFill>
        </a:ln>
      </dgm:spPr>
      <dgm:t>
        <a:bodyPr/>
        <a:lstStyle/>
        <a:p>
          <a:r>
            <a:rPr lang="en-US" dirty="0">
              <a:solidFill>
                <a:schemeClr val="tx1"/>
              </a:solidFill>
            </a:rPr>
            <a:t>JHS </a:t>
          </a:r>
        </a:p>
        <a:p>
          <a:r>
            <a:rPr lang="en-US" dirty="0">
              <a:solidFill>
                <a:schemeClr val="tx1"/>
              </a:solidFill>
            </a:rPr>
            <a:t>M-TECH</a:t>
          </a:r>
        </a:p>
      </dgm:t>
    </dgm:pt>
    <dgm:pt modelId="{07CB5754-1868-7E43-A003-66412BBFFDBB}" type="parTrans" cxnId="{9A2A36FB-1314-3B48-9444-C0BE595750AC}">
      <dgm:prSet/>
      <dgm:spPr/>
      <dgm:t>
        <a:bodyPr/>
        <a:lstStyle/>
        <a:p>
          <a:endParaRPr lang="en-US"/>
        </a:p>
      </dgm:t>
    </dgm:pt>
    <dgm:pt modelId="{968B1522-7D4E-7443-8B22-21EC3CEA5DAE}" type="sibTrans" cxnId="{9A2A36FB-1314-3B48-9444-C0BE595750AC}">
      <dgm:prSet/>
      <dgm:spPr/>
      <dgm:t>
        <a:bodyPr/>
        <a:lstStyle/>
        <a:p>
          <a:endParaRPr lang="en-US"/>
        </a:p>
      </dgm:t>
    </dgm:pt>
    <dgm:pt modelId="{F21797C1-D1CA-004B-BC62-1E3145D6B0BC}" type="pres">
      <dgm:prSet presAssocID="{65EF692E-D6A9-E948-B872-45EAE79EC276}" presName="cycle" presStyleCnt="0">
        <dgm:presLayoutVars>
          <dgm:dir/>
          <dgm:resizeHandles val="exact"/>
        </dgm:presLayoutVars>
      </dgm:prSet>
      <dgm:spPr/>
    </dgm:pt>
    <dgm:pt modelId="{7A37CEC8-837E-A445-8D61-1EBBED6F4F17}" type="pres">
      <dgm:prSet presAssocID="{03FC9988-3AB2-D64F-B2FE-C9C66FC43E1A}" presName="node" presStyleLbl="node1" presStyleIdx="0" presStyleCnt="4">
        <dgm:presLayoutVars>
          <dgm:bulletEnabled val="1"/>
        </dgm:presLayoutVars>
      </dgm:prSet>
      <dgm:spPr/>
    </dgm:pt>
    <dgm:pt modelId="{0E0EA9B8-512A-EA4B-B4B1-8991F4D8B76C}" type="pres">
      <dgm:prSet presAssocID="{03FC9988-3AB2-D64F-B2FE-C9C66FC43E1A}" presName="spNode" presStyleCnt="0"/>
      <dgm:spPr/>
    </dgm:pt>
    <dgm:pt modelId="{3965856C-5539-9744-8A7A-FC1AB7978072}" type="pres">
      <dgm:prSet presAssocID="{5D2FC02F-54B6-2E4E-81D6-6A7CDD91CF2E}" presName="sibTrans" presStyleLbl="sibTrans1D1" presStyleIdx="0" presStyleCnt="4"/>
      <dgm:spPr/>
    </dgm:pt>
    <dgm:pt modelId="{946B3943-5FE3-0440-9972-BBF4D6A7E270}" type="pres">
      <dgm:prSet presAssocID="{DECE8842-8235-B34D-814C-6663106A05D2}" presName="node" presStyleLbl="node1" presStyleIdx="1" presStyleCnt="4">
        <dgm:presLayoutVars>
          <dgm:bulletEnabled val="1"/>
        </dgm:presLayoutVars>
      </dgm:prSet>
      <dgm:spPr/>
    </dgm:pt>
    <dgm:pt modelId="{99959716-E6D5-1A45-859D-414B1ED17358}" type="pres">
      <dgm:prSet presAssocID="{DECE8842-8235-B34D-814C-6663106A05D2}" presName="spNode" presStyleCnt="0"/>
      <dgm:spPr/>
    </dgm:pt>
    <dgm:pt modelId="{55D4550E-8963-6F47-BCDC-6DBDDE89ACB8}" type="pres">
      <dgm:prSet presAssocID="{DFB1FE48-EAD0-6F46-9DED-CEB07618F473}" presName="sibTrans" presStyleLbl="sibTrans1D1" presStyleIdx="1" presStyleCnt="4"/>
      <dgm:spPr/>
    </dgm:pt>
    <dgm:pt modelId="{5A4F03CB-2FA6-3D4B-B9B5-18C7BFDA2F9F}" type="pres">
      <dgm:prSet presAssocID="{D3DC7B2B-41FF-2C4E-A8C2-4E42EC07DB89}" presName="node" presStyleLbl="node1" presStyleIdx="2" presStyleCnt="4">
        <dgm:presLayoutVars>
          <dgm:bulletEnabled val="1"/>
        </dgm:presLayoutVars>
      </dgm:prSet>
      <dgm:spPr/>
    </dgm:pt>
    <dgm:pt modelId="{D8978234-B205-E647-BB11-FA95C1F79DE1}" type="pres">
      <dgm:prSet presAssocID="{D3DC7B2B-41FF-2C4E-A8C2-4E42EC07DB89}" presName="spNode" presStyleCnt="0"/>
      <dgm:spPr/>
    </dgm:pt>
    <dgm:pt modelId="{D7F381DA-5D86-314D-A2C4-2AD23E10B715}" type="pres">
      <dgm:prSet presAssocID="{C40662F4-8E3D-BA47-942B-FF7EB60F1AE1}" presName="sibTrans" presStyleLbl="sibTrans1D1" presStyleIdx="2" presStyleCnt="4"/>
      <dgm:spPr/>
    </dgm:pt>
    <dgm:pt modelId="{0E423F00-C610-A540-AC23-E17BC358BF56}" type="pres">
      <dgm:prSet presAssocID="{DEF7A41F-5B38-0948-8EC0-EE961677EF08}" presName="node" presStyleLbl="node1" presStyleIdx="3" presStyleCnt="4">
        <dgm:presLayoutVars>
          <dgm:bulletEnabled val="1"/>
        </dgm:presLayoutVars>
      </dgm:prSet>
      <dgm:spPr/>
    </dgm:pt>
    <dgm:pt modelId="{52C2C12D-6F9D-094E-AAFB-B99846064470}" type="pres">
      <dgm:prSet presAssocID="{DEF7A41F-5B38-0948-8EC0-EE961677EF08}" presName="spNode" presStyleCnt="0"/>
      <dgm:spPr/>
    </dgm:pt>
    <dgm:pt modelId="{85F81CEA-D89B-A449-8A1B-D359160B41ED}" type="pres">
      <dgm:prSet presAssocID="{968B1522-7D4E-7443-8B22-21EC3CEA5DAE}" presName="sibTrans" presStyleLbl="sibTrans1D1" presStyleIdx="3" presStyleCnt="4"/>
      <dgm:spPr/>
    </dgm:pt>
  </dgm:ptLst>
  <dgm:cxnLst>
    <dgm:cxn modelId="{2D4D2825-CDCF-8E44-BD99-0024545B8F55}" type="presOf" srcId="{C40662F4-8E3D-BA47-942B-FF7EB60F1AE1}" destId="{D7F381DA-5D86-314D-A2C4-2AD23E10B715}" srcOrd="0" destOrd="0" presId="urn:microsoft.com/office/officeart/2005/8/layout/cycle5"/>
    <dgm:cxn modelId="{2FA48237-AC6B-6641-BC3F-B750CBEF9613}" srcId="{65EF692E-D6A9-E948-B872-45EAE79EC276}" destId="{D3DC7B2B-41FF-2C4E-A8C2-4E42EC07DB89}" srcOrd="2" destOrd="0" parTransId="{563DAA8C-5C51-9D4B-A4E0-BEE5F79F4999}" sibTransId="{C40662F4-8E3D-BA47-942B-FF7EB60F1AE1}"/>
    <dgm:cxn modelId="{7C002467-4B59-F344-8B1E-E6ABC1687B8E}" type="presOf" srcId="{968B1522-7D4E-7443-8B22-21EC3CEA5DAE}" destId="{85F81CEA-D89B-A449-8A1B-D359160B41ED}" srcOrd="0" destOrd="0" presId="urn:microsoft.com/office/officeart/2005/8/layout/cycle5"/>
    <dgm:cxn modelId="{395B6B71-2BD2-8044-87C6-F10A7F3B258F}" type="presOf" srcId="{5D2FC02F-54B6-2E4E-81D6-6A7CDD91CF2E}" destId="{3965856C-5539-9744-8A7A-FC1AB7978072}" srcOrd="0" destOrd="0" presId="urn:microsoft.com/office/officeart/2005/8/layout/cycle5"/>
    <dgm:cxn modelId="{E7CA059F-C6AD-674E-A90B-5F1146923BAA}" type="presOf" srcId="{DECE8842-8235-B34D-814C-6663106A05D2}" destId="{946B3943-5FE3-0440-9972-BBF4D6A7E270}" srcOrd="0" destOrd="0" presId="urn:microsoft.com/office/officeart/2005/8/layout/cycle5"/>
    <dgm:cxn modelId="{AA6DB0A0-BEA6-CA45-AF4E-E8F5E7E8C7FA}" type="presOf" srcId="{D3DC7B2B-41FF-2C4E-A8C2-4E42EC07DB89}" destId="{5A4F03CB-2FA6-3D4B-B9B5-18C7BFDA2F9F}" srcOrd="0" destOrd="0" presId="urn:microsoft.com/office/officeart/2005/8/layout/cycle5"/>
    <dgm:cxn modelId="{D7F2F8A3-BB43-F24E-BF9F-338C491AD866}" srcId="{65EF692E-D6A9-E948-B872-45EAE79EC276}" destId="{03FC9988-3AB2-D64F-B2FE-C9C66FC43E1A}" srcOrd="0" destOrd="0" parTransId="{91BC08F4-09B1-0649-917F-D1FF85A8919B}" sibTransId="{5D2FC02F-54B6-2E4E-81D6-6A7CDD91CF2E}"/>
    <dgm:cxn modelId="{13B38BB1-4136-6740-AEC7-C36C9CB7DFBF}" type="presOf" srcId="{65EF692E-D6A9-E948-B872-45EAE79EC276}" destId="{F21797C1-D1CA-004B-BC62-1E3145D6B0BC}" srcOrd="0" destOrd="0" presId="urn:microsoft.com/office/officeart/2005/8/layout/cycle5"/>
    <dgm:cxn modelId="{1817CDC5-6312-9A49-BDC4-284EEFEEDFA1}" type="presOf" srcId="{03FC9988-3AB2-D64F-B2FE-C9C66FC43E1A}" destId="{7A37CEC8-837E-A445-8D61-1EBBED6F4F17}" srcOrd="0" destOrd="0" presId="urn:microsoft.com/office/officeart/2005/8/layout/cycle5"/>
    <dgm:cxn modelId="{2D6F43D2-6939-914D-ADE0-45B0085C5B7B}" type="presOf" srcId="{DFB1FE48-EAD0-6F46-9DED-CEB07618F473}" destId="{55D4550E-8963-6F47-BCDC-6DBDDE89ACB8}" srcOrd="0" destOrd="0" presId="urn:microsoft.com/office/officeart/2005/8/layout/cycle5"/>
    <dgm:cxn modelId="{25C6CCE6-73C7-9B47-84E7-0AC953EBAF13}" type="presOf" srcId="{DEF7A41F-5B38-0948-8EC0-EE961677EF08}" destId="{0E423F00-C610-A540-AC23-E17BC358BF56}" srcOrd="0" destOrd="0" presId="urn:microsoft.com/office/officeart/2005/8/layout/cycle5"/>
    <dgm:cxn modelId="{0CCAC2F9-BDBA-F144-9288-8F9CD1F0F7F7}" srcId="{65EF692E-D6A9-E948-B872-45EAE79EC276}" destId="{DECE8842-8235-B34D-814C-6663106A05D2}" srcOrd="1" destOrd="0" parTransId="{DAC28D61-A620-3E49-B0FA-9F7CF38091E0}" sibTransId="{DFB1FE48-EAD0-6F46-9DED-CEB07618F473}"/>
    <dgm:cxn modelId="{9A2A36FB-1314-3B48-9444-C0BE595750AC}" srcId="{65EF692E-D6A9-E948-B872-45EAE79EC276}" destId="{DEF7A41F-5B38-0948-8EC0-EE961677EF08}" srcOrd="3" destOrd="0" parTransId="{07CB5754-1868-7E43-A003-66412BBFFDBB}" sibTransId="{968B1522-7D4E-7443-8B22-21EC3CEA5DAE}"/>
    <dgm:cxn modelId="{7814DA1F-7C39-EE44-8A7C-6DBD89EF61D0}" type="presParOf" srcId="{F21797C1-D1CA-004B-BC62-1E3145D6B0BC}" destId="{7A37CEC8-837E-A445-8D61-1EBBED6F4F17}" srcOrd="0" destOrd="0" presId="urn:microsoft.com/office/officeart/2005/8/layout/cycle5"/>
    <dgm:cxn modelId="{BBBE88AB-2198-A24A-B93E-03E24A9617E9}" type="presParOf" srcId="{F21797C1-D1CA-004B-BC62-1E3145D6B0BC}" destId="{0E0EA9B8-512A-EA4B-B4B1-8991F4D8B76C}" srcOrd="1" destOrd="0" presId="urn:microsoft.com/office/officeart/2005/8/layout/cycle5"/>
    <dgm:cxn modelId="{99E5A520-FC31-6245-B699-BB2DD40CD5D2}" type="presParOf" srcId="{F21797C1-D1CA-004B-BC62-1E3145D6B0BC}" destId="{3965856C-5539-9744-8A7A-FC1AB7978072}" srcOrd="2" destOrd="0" presId="urn:microsoft.com/office/officeart/2005/8/layout/cycle5"/>
    <dgm:cxn modelId="{AD3CE8EC-EA07-4F46-8F09-74A57CFA9726}" type="presParOf" srcId="{F21797C1-D1CA-004B-BC62-1E3145D6B0BC}" destId="{946B3943-5FE3-0440-9972-BBF4D6A7E270}" srcOrd="3" destOrd="0" presId="urn:microsoft.com/office/officeart/2005/8/layout/cycle5"/>
    <dgm:cxn modelId="{FC639712-34E2-FF49-81C9-033F0BFA8386}" type="presParOf" srcId="{F21797C1-D1CA-004B-BC62-1E3145D6B0BC}" destId="{99959716-E6D5-1A45-859D-414B1ED17358}" srcOrd="4" destOrd="0" presId="urn:microsoft.com/office/officeart/2005/8/layout/cycle5"/>
    <dgm:cxn modelId="{4CD39E92-94B6-C042-9095-008FA9A8E816}" type="presParOf" srcId="{F21797C1-D1CA-004B-BC62-1E3145D6B0BC}" destId="{55D4550E-8963-6F47-BCDC-6DBDDE89ACB8}" srcOrd="5" destOrd="0" presId="urn:microsoft.com/office/officeart/2005/8/layout/cycle5"/>
    <dgm:cxn modelId="{4C7FB291-F2A4-1E47-8DDC-4E7E7F217ECF}" type="presParOf" srcId="{F21797C1-D1CA-004B-BC62-1E3145D6B0BC}" destId="{5A4F03CB-2FA6-3D4B-B9B5-18C7BFDA2F9F}" srcOrd="6" destOrd="0" presId="urn:microsoft.com/office/officeart/2005/8/layout/cycle5"/>
    <dgm:cxn modelId="{117A665D-C0C7-1145-82FF-F3456820E60C}" type="presParOf" srcId="{F21797C1-D1CA-004B-BC62-1E3145D6B0BC}" destId="{D8978234-B205-E647-BB11-FA95C1F79DE1}" srcOrd="7" destOrd="0" presId="urn:microsoft.com/office/officeart/2005/8/layout/cycle5"/>
    <dgm:cxn modelId="{5A8B75FE-53A8-EE49-9372-5D9D235587C3}" type="presParOf" srcId="{F21797C1-D1CA-004B-BC62-1E3145D6B0BC}" destId="{D7F381DA-5D86-314D-A2C4-2AD23E10B715}" srcOrd="8" destOrd="0" presId="urn:microsoft.com/office/officeart/2005/8/layout/cycle5"/>
    <dgm:cxn modelId="{C27B6C01-4718-BD47-A0E2-6562F0FB9B76}" type="presParOf" srcId="{F21797C1-D1CA-004B-BC62-1E3145D6B0BC}" destId="{0E423F00-C610-A540-AC23-E17BC358BF56}" srcOrd="9" destOrd="0" presId="urn:microsoft.com/office/officeart/2005/8/layout/cycle5"/>
    <dgm:cxn modelId="{88798640-B1C9-EF46-BDAD-DA44FF18206F}" type="presParOf" srcId="{F21797C1-D1CA-004B-BC62-1E3145D6B0BC}" destId="{52C2C12D-6F9D-094E-AAFB-B99846064470}" srcOrd="10" destOrd="0" presId="urn:microsoft.com/office/officeart/2005/8/layout/cycle5"/>
    <dgm:cxn modelId="{7B23039E-213A-5C41-A948-DEC09A36B7D1}" type="presParOf" srcId="{F21797C1-D1CA-004B-BC62-1E3145D6B0BC}" destId="{85F81CEA-D89B-A449-8A1B-D359160B41ED}" srcOrd="11" destOrd="0" presId="urn:microsoft.com/office/officeart/2005/8/layout/cycle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F47D74-6B78-B14C-B712-146C2C8B1124}"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US"/>
        </a:p>
      </dgm:t>
    </dgm:pt>
    <dgm:pt modelId="{8070EBD5-E572-B04B-8642-1C6134E115BA}">
      <dgm:prSet phldrT="[Text]"/>
      <dgm:spPr>
        <a:solidFill>
          <a:schemeClr val="accent3"/>
        </a:solidFill>
        <a:ln>
          <a:solidFill>
            <a:schemeClr val="tx1"/>
          </a:solidFill>
        </a:ln>
      </dgm:spPr>
      <dgm:t>
        <a:bodyPr/>
        <a:lstStyle/>
        <a:p>
          <a:r>
            <a:rPr lang="en-US" dirty="0">
              <a:solidFill>
                <a:schemeClr val="tx1"/>
              </a:solidFill>
              <a:effectLst>
                <a:glow>
                  <a:schemeClr val="tx1"/>
                </a:glow>
              </a:effectLst>
            </a:rPr>
            <a:t>CCTE</a:t>
          </a:r>
        </a:p>
      </dgm:t>
    </dgm:pt>
    <dgm:pt modelId="{88AA6750-C19B-4C41-92BF-8B584D8E3DC6}" type="parTrans" cxnId="{6134C5C2-A616-4640-BF3D-57319BB38299}">
      <dgm:prSet/>
      <dgm:spPr/>
      <dgm:t>
        <a:bodyPr/>
        <a:lstStyle/>
        <a:p>
          <a:endParaRPr lang="en-US"/>
        </a:p>
      </dgm:t>
    </dgm:pt>
    <dgm:pt modelId="{D5B92609-DA06-A647-97FC-221A1678E2BD}" type="sibTrans" cxnId="{6134C5C2-A616-4640-BF3D-57319BB38299}">
      <dgm:prSet/>
      <dgm:spPr/>
      <dgm:t>
        <a:bodyPr/>
        <a:lstStyle/>
        <a:p>
          <a:endParaRPr lang="en-US"/>
        </a:p>
      </dgm:t>
    </dgm:pt>
    <dgm:pt modelId="{53AB0AE5-544D-494C-BF7D-2920F494CC88}" type="pres">
      <dgm:prSet presAssocID="{A2F47D74-6B78-B14C-B712-146C2C8B1124}" presName="cycle" presStyleCnt="0">
        <dgm:presLayoutVars>
          <dgm:dir/>
          <dgm:resizeHandles val="exact"/>
        </dgm:presLayoutVars>
      </dgm:prSet>
      <dgm:spPr/>
    </dgm:pt>
    <dgm:pt modelId="{85BE6976-2FFE-BC42-B9BE-7C162DC8698C}" type="pres">
      <dgm:prSet presAssocID="{8070EBD5-E572-B04B-8642-1C6134E115BA}" presName="node" presStyleLbl="node1" presStyleIdx="0" presStyleCnt="1">
        <dgm:presLayoutVars>
          <dgm:bulletEnabled val="1"/>
        </dgm:presLayoutVars>
      </dgm:prSet>
      <dgm:spPr>
        <a:prstGeom prst="plaque">
          <a:avLst/>
        </a:prstGeom>
      </dgm:spPr>
    </dgm:pt>
  </dgm:ptLst>
  <dgm:cxnLst>
    <dgm:cxn modelId="{F949CE05-AD78-F84D-8F1D-C219FFF3E111}" type="presOf" srcId="{A2F47D74-6B78-B14C-B712-146C2C8B1124}" destId="{53AB0AE5-544D-494C-BF7D-2920F494CC88}" srcOrd="0" destOrd="0" presId="urn:microsoft.com/office/officeart/2005/8/layout/cycle5"/>
    <dgm:cxn modelId="{D6E38008-3D79-0F49-BD88-A60A84C3C5ED}" type="presOf" srcId="{8070EBD5-E572-B04B-8642-1C6134E115BA}" destId="{85BE6976-2FFE-BC42-B9BE-7C162DC8698C}" srcOrd="0" destOrd="0" presId="urn:microsoft.com/office/officeart/2005/8/layout/cycle5"/>
    <dgm:cxn modelId="{6134C5C2-A616-4640-BF3D-57319BB38299}" srcId="{A2F47D74-6B78-B14C-B712-146C2C8B1124}" destId="{8070EBD5-E572-B04B-8642-1C6134E115BA}" srcOrd="0" destOrd="0" parTransId="{88AA6750-C19B-4C41-92BF-8B584D8E3DC6}" sibTransId="{D5B92609-DA06-A647-97FC-221A1678E2BD}"/>
    <dgm:cxn modelId="{FC062C77-CC63-5745-A973-9E9DE28F64A7}" type="presParOf" srcId="{53AB0AE5-544D-494C-BF7D-2920F494CC88}" destId="{85BE6976-2FFE-BC42-B9BE-7C162DC8698C}" srcOrd="0" destOrd="0" presId="urn:microsoft.com/office/officeart/2005/8/layout/cycle5"/>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F5D9C8-8441-CA4D-B2A8-17039D3BE8F5}" type="doc">
      <dgm:prSet loTypeId="urn:microsoft.com/office/officeart/2005/8/layout/hList6" loCatId="" qsTypeId="urn:microsoft.com/office/officeart/2005/8/quickstyle/simple1" qsCatId="simple" csTypeId="urn:microsoft.com/office/officeart/2005/8/colors/accent1_2" csCatId="accent1" phldr="1"/>
      <dgm:spPr/>
      <dgm:t>
        <a:bodyPr/>
        <a:lstStyle/>
        <a:p>
          <a:endParaRPr lang="en-US"/>
        </a:p>
      </dgm:t>
    </dgm:pt>
    <dgm:pt modelId="{49D0477C-F46F-3744-852F-61494323D769}">
      <dgm:prSet phldrT="[Text]"/>
      <dgm:spPr>
        <a:solidFill>
          <a:srgbClr val="FFFF00"/>
        </a:solidFill>
      </dgm:spPr>
      <dgm:t>
        <a:bodyPr/>
        <a:lstStyle/>
        <a:p>
          <a:r>
            <a:rPr lang="en-US" dirty="0">
              <a:solidFill>
                <a:schemeClr val="tx1"/>
              </a:solidFill>
            </a:rPr>
            <a:t>2021 COHORT</a:t>
          </a:r>
        </a:p>
      </dgm:t>
    </dgm:pt>
    <dgm:pt modelId="{6538C172-0E08-9240-B386-104040AF9638}" type="parTrans" cxnId="{8BE616F6-E773-2145-BBFE-211802833E37}">
      <dgm:prSet/>
      <dgm:spPr/>
      <dgm:t>
        <a:bodyPr/>
        <a:lstStyle/>
        <a:p>
          <a:endParaRPr lang="en-US"/>
        </a:p>
      </dgm:t>
    </dgm:pt>
    <dgm:pt modelId="{80739DFB-CB70-D043-A083-16A4328F8F7E}" type="sibTrans" cxnId="{8BE616F6-E773-2145-BBFE-211802833E37}">
      <dgm:prSet/>
      <dgm:spPr/>
      <dgm:t>
        <a:bodyPr/>
        <a:lstStyle/>
        <a:p>
          <a:endParaRPr lang="en-US"/>
        </a:p>
      </dgm:t>
    </dgm:pt>
    <dgm:pt modelId="{8C26979D-E9D4-0D48-A389-ABCD8A581CF0}">
      <dgm:prSet phldrT="[Text]"/>
      <dgm:spPr>
        <a:solidFill>
          <a:srgbClr val="FFFF00"/>
        </a:solidFill>
      </dgm:spPr>
      <dgm:t>
        <a:bodyPr/>
        <a:lstStyle/>
        <a:p>
          <a:r>
            <a:rPr lang="en-US" dirty="0">
              <a:solidFill>
                <a:schemeClr val="tx1"/>
              </a:solidFill>
            </a:rPr>
            <a:t>CORONADO</a:t>
          </a:r>
        </a:p>
      </dgm:t>
    </dgm:pt>
    <dgm:pt modelId="{D8778B5A-B316-D648-9359-CAA0FDC028F5}" type="parTrans" cxnId="{171A2B8F-A69C-E346-B5DB-A97F70CB99E3}">
      <dgm:prSet/>
      <dgm:spPr/>
      <dgm:t>
        <a:bodyPr/>
        <a:lstStyle/>
        <a:p>
          <a:endParaRPr lang="en-US"/>
        </a:p>
      </dgm:t>
    </dgm:pt>
    <dgm:pt modelId="{86EEB5BB-3D1D-B448-B7A7-B645F1C8927D}" type="sibTrans" cxnId="{171A2B8F-A69C-E346-B5DB-A97F70CB99E3}">
      <dgm:prSet/>
      <dgm:spPr/>
      <dgm:t>
        <a:bodyPr/>
        <a:lstStyle/>
        <a:p>
          <a:endParaRPr lang="en-US"/>
        </a:p>
      </dgm:t>
    </dgm:pt>
    <dgm:pt modelId="{BB49FD67-489B-F04B-8C0A-D3EDBB35CE92}">
      <dgm:prSet phldrT="[Text]"/>
      <dgm:spPr>
        <a:solidFill>
          <a:schemeClr val="accent6">
            <a:lumMod val="40000"/>
            <a:lumOff val="60000"/>
          </a:schemeClr>
        </a:solidFill>
      </dgm:spPr>
      <dgm:t>
        <a:bodyPr/>
        <a:lstStyle/>
        <a:p>
          <a:r>
            <a:rPr lang="en-US" dirty="0">
              <a:solidFill>
                <a:schemeClr val="tx1"/>
              </a:solidFill>
            </a:rPr>
            <a:t>2022 COHORT</a:t>
          </a:r>
        </a:p>
      </dgm:t>
    </dgm:pt>
    <dgm:pt modelId="{03E48231-147B-954A-B424-2B9283FD6D03}" type="parTrans" cxnId="{D8B7B291-4A8E-1D4A-8A22-A8FAF55AA802}">
      <dgm:prSet/>
      <dgm:spPr/>
      <dgm:t>
        <a:bodyPr/>
        <a:lstStyle/>
        <a:p>
          <a:endParaRPr lang="en-US"/>
        </a:p>
      </dgm:t>
    </dgm:pt>
    <dgm:pt modelId="{434797FB-2886-894E-BD88-81A0364E7AED}" type="sibTrans" cxnId="{D8B7B291-4A8E-1D4A-8A22-A8FAF55AA802}">
      <dgm:prSet/>
      <dgm:spPr/>
      <dgm:t>
        <a:bodyPr/>
        <a:lstStyle/>
        <a:p>
          <a:endParaRPr lang="en-US"/>
        </a:p>
      </dgm:t>
    </dgm:pt>
    <dgm:pt modelId="{8A7D3B8F-EF57-8E4A-940D-435073F9E634}">
      <dgm:prSet phldrT="[Text]"/>
      <dgm:spPr>
        <a:solidFill>
          <a:schemeClr val="accent6">
            <a:lumMod val="40000"/>
            <a:lumOff val="60000"/>
          </a:schemeClr>
        </a:solidFill>
      </dgm:spPr>
      <dgm:t>
        <a:bodyPr/>
        <a:lstStyle/>
        <a:p>
          <a:r>
            <a:rPr lang="en-US" dirty="0">
              <a:solidFill>
                <a:schemeClr val="tx1"/>
              </a:solidFill>
            </a:rPr>
            <a:t>ANDRESS</a:t>
          </a:r>
        </a:p>
      </dgm:t>
    </dgm:pt>
    <dgm:pt modelId="{951DB725-618F-3B46-8B76-FD569EBC2159}" type="parTrans" cxnId="{D55ECC4A-7A75-E74F-A28B-06D56CA65FBF}">
      <dgm:prSet/>
      <dgm:spPr/>
      <dgm:t>
        <a:bodyPr/>
        <a:lstStyle/>
        <a:p>
          <a:endParaRPr lang="en-US"/>
        </a:p>
      </dgm:t>
    </dgm:pt>
    <dgm:pt modelId="{857FAE52-839E-4C47-BE95-3D8FEEC1700E}" type="sibTrans" cxnId="{D55ECC4A-7A75-E74F-A28B-06D56CA65FBF}">
      <dgm:prSet/>
      <dgm:spPr/>
      <dgm:t>
        <a:bodyPr/>
        <a:lstStyle/>
        <a:p>
          <a:endParaRPr lang="en-US"/>
        </a:p>
      </dgm:t>
    </dgm:pt>
    <dgm:pt modelId="{45F48910-EEB4-FE4A-9059-E6ABFA798F4F}">
      <dgm:prSet phldrT="[Text]"/>
      <dgm:spPr>
        <a:solidFill>
          <a:srgbClr val="FFFF00"/>
        </a:solidFill>
      </dgm:spPr>
      <dgm:t>
        <a:bodyPr/>
        <a:lstStyle/>
        <a:p>
          <a:r>
            <a:rPr lang="en-US" dirty="0">
              <a:solidFill>
                <a:schemeClr val="tx1"/>
              </a:solidFill>
            </a:rPr>
            <a:t>EL PASO</a:t>
          </a:r>
        </a:p>
      </dgm:t>
    </dgm:pt>
    <dgm:pt modelId="{175A1106-95F0-CA49-A090-3CD2B1CFFCED}" type="parTrans" cxnId="{211535C9-698B-9443-A489-92E02357F685}">
      <dgm:prSet/>
      <dgm:spPr/>
      <dgm:t>
        <a:bodyPr/>
        <a:lstStyle/>
        <a:p>
          <a:endParaRPr lang="en-US"/>
        </a:p>
      </dgm:t>
    </dgm:pt>
    <dgm:pt modelId="{31395614-2672-174E-A3FB-772DF12853C8}" type="sibTrans" cxnId="{211535C9-698B-9443-A489-92E02357F685}">
      <dgm:prSet/>
      <dgm:spPr/>
      <dgm:t>
        <a:bodyPr/>
        <a:lstStyle/>
        <a:p>
          <a:endParaRPr lang="en-US"/>
        </a:p>
      </dgm:t>
    </dgm:pt>
    <dgm:pt modelId="{A6727A56-E7EA-FD40-986F-C09A21CA8D23}">
      <dgm:prSet phldrT="[Text]"/>
      <dgm:spPr>
        <a:solidFill>
          <a:srgbClr val="FFFF00"/>
        </a:solidFill>
      </dgm:spPr>
      <dgm:t>
        <a:bodyPr/>
        <a:lstStyle/>
        <a:p>
          <a:r>
            <a:rPr lang="en-US" dirty="0">
              <a:solidFill>
                <a:schemeClr val="tx1"/>
              </a:solidFill>
            </a:rPr>
            <a:t>FRANKLIN</a:t>
          </a:r>
        </a:p>
      </dgm:t>
    </dgm:pt>
    <dgm:pt modelId="{A644BDC9-5207-514C-8C69-3D2C8E82CBA0}" type="parTrans" cxnId="{5E23BFA8-1B5F-D74F-A763-98BB5E03BC7F}">
      <dgm:prSet/>
      <dgm:spPr/>
      <dgm:t>
        <a:bodyPr/>
        <a:lstStyle/>
        <a:p>
          <a:endParaRPr lang="en-US"/>
        </a:p>
      </dgm:t>
    </dgm:pt>
    <dgm:pt modelId="{4133A963-8CDA-7140-9C47-04540B9D5447}" type="sibTrans" cxnId="{5E23BFA8-1B5F-D74F-A763-98BB5E03BC7F}">
      <dgm:prSet/>
      <dgm:spPr/>
      <dgm:t>
        <a:bodyPr/>
        <a:lstStyle/>
        <a:p>
          <a:endParaRPr lang="en-US"/>
        </a:p>
      </dgm:t>
    </dgm:pt>
    <dgm:pt modelId="{F8B42FA7-D3B4-C348-AADE-D000C950F9B8}">
      <dgm:prSet phldrT="[Text]"/>
      <dgm:spPr>
        <a:solidFill>
          <a:srgbClr val="FFFF00"/>
        </a:solidFill>
      </dgm:spPr>
      <dgm:t>
        <a:bodyPr/>
        <a:lstStyle/>
        <a:p>
          <a:r>
            <a:rPr lang="en-US" dirty="0">
              <a:solidFill>
                <a:schemeClr val="tx1"/>
              </a:solidFill>
            </a:rPr>
            <a:t>JEFFERSON</a:t>
          </a:r>
        </a:p>
      </dgm:t>
    </dgm:pt>
    <dgm:pt modelId="{E0674D55-2499-1A46-9C87-AF12D4110B7B}" type="parTrans" cxnId="{F61E2A72-85A5-4241-9CAC-7975565004B7}">
      <dgm:prSet/>
      <dgm:spPr/>
      <dgm:t>
        <a:bodyPr/>
        <a:lstStyle/>
        <a:p>
          <a:endParaRPr lang="en-US"/>
        </a:p>
      </dgm:t>
    </dgm:pt>
    <dgm:pt modelId="{12EE9553-0F8D-6941-B270-A8D9B137B651}" type="sibTrans" cxnId="{F61E2A72-85A5-4241-9CAC-7975565004B7}">
      <dgm:prSet/>
      <dgm:spPr/>
      <dgm:t>
        <a:bodyPr/>
        <a:lstStyle/>
        <a:p>
          <a:endParaRPr lang="en-US"/>
        </a:p>
      </dgm:t>
    </dgm:pt>
    <dgm:pt modelId="{47AB1159-A801-F948-87BA-E3DB94493E1A}">
      <dgm:prSet phldrT="[Text]"/>
      <dgm:spPr>
        <a:solidFill>
          <a:schemeClr val="accent6">
            <a:lumMod val="40000"/>
            <a:lumOff val="60000"/>
          </a:schemeClr>
        </a:solidFill>
      </dgm:spPr>
      <dgm:t>
        <a:bodyPr/>
        <a:lstStyle/>
        <a:p>
          <a:r>
            <a:rPr lang="en-US" dirty="0">
              <a:solidFill>
                <a:schemeClr val="tx1"/>
              </a:solidFill>
            </a:rPr>
            <a:t>AUSTIN</a:t>
          </a:r>
        </a:p>
      </dgm:t>
    </dgm:pt>
    <dgm:pt modelId="{7AF9CDA1-C2D4-3345-B287-FA1750CAC702}" type="parTrans" cxnId="{759B5836-CEE6-5842-A44E-6C5F83549926}">
      <dgm:prSet/>
      <dgm:spPr/>
      <dgm:t>
        <a:bodyPr/>
        <a:lstStyle/>
        <a:p>
          <a:endParaRPr lang="en-US"/>
        </a:p>
      </dgm:t>
    </dgm:pt>
    <dgm:pt modelId="{C193D8CC-DDF6-4A44-9DBA-7B405E60FC8C}" type="sibTrans" cxnId="{759B5836-CEE6-5842-A44E-6C5F83549926}">
      <dgm:prSet/>
      <dgm:spPr/>
      <dgm:t>
        <a:bodyPr/>
        <a:lstStyle/>
        <a:p>
          <a:endParaRPr lang="en-US"/>
        </a:p>
      </dgm:t>
    </dgm:pt>
    <dgm:pt modelId="{D87EF7BD-63C8-B64C-AE4D-EE29FC444445}">
      <dgm:prSet phldrT="[Text]"/>
      <dgm:spPr>
        <a:solidFill>
          <a:schemeClr val="accent6">
            <a:lumMod val="40000"/>
            <a:lumOff val="60000"/>
          </a:schemeClr>
        </a:solidFill>
      </dgm:spPr>
      <dgm:t>
        <a:bodyPr/>
        <a:lstStyle/>
        <a:p>
          <a:r>
            <a:rPr lang="en-US" dirty="0">
              <a:solidFill>
                <a:schemeClr val="tx1"/>
              </a:solidFill>
            </a:rPr>
            <a:t>BOWIE</a:t>
          </a:r>
        </a:p>
      </dgm:t>
    </dgm:pt>
    <dgm:pt modelId="{67FE0274-200E-F746-92C5-4CD1ED1D497F}" type="parTrans" cxnId="{F2841F59-DF6B-3C48-88B8-CD2C5DD97AA6}">
      <dgm:prSet/>
      <dgm:spPr/>
      <dgm:t>
        <a:bodyPr/>
        <a:lstStyle/>
        <a:p>
          <a:endParaRPr lang="en-US"/>
        </a:p>
      </dgm:t>
    </dgm:pt>
    <dgm:pt modelId="{0BA2D72C-CA80-B74E-98FA-88A11D28ADEB}" type="sibTrans" cxnId="{F2841F59-DF6B-3C48-88B8-CD2C5DD97AA6}">
      <dgm:prSet/>
      <dgm:spPr/>
      <dgm:t>
        <a:bodyPr/>
        <a:lstStyle/>
        <a:p>
          <a:endParaRPr lang="en-US"/>
        </a:p>
      </dgm:t>
    </dgm:pt>
    <dgm:pt modelId="{CB819FAD-7982-914A-A2C9-37C575C1A606}">
      <dgm:prSet phldrT="[Text]"/>
      <dgm:spPr>
        <a:solidFill>
          <a:schemeClr val="accent6">
            <a:lumMod val="40000"/>
            <a:lumOff val="60000"/>
          </a:schemeClr>
        </a:solidFill>
      </dgm:spPr>
      <dgm:t>
        <a:bodyPr/>
        <a:lstStyle/>
        <a:p>
          <a:r>
            <a:rPr lang="en-US" dirty="0">
              <a:solidFill>
                <a:schemeClr val="tx1"/>
              </a:solidFill>
            </a:rPr>
            <a:t>CHAPIN</a:t>
          </a:r>
        </a:p>
      </dgm:t>
    </dgm:pt>
    <dgm:pt modelId="{E912AF42-17C9-A14F-A9A4-03524516700D}" type="parTrans" cxnId="{C97A9A28-3D32-B041-AF65-E65E5B93D879}">
      <dgm:prSet/>
      <dgm:spPr/>
      <dgm:t>
        <a:bodyPr/>
        <a:lstStyle/>
        <a:p>
          <a:endParaRPr lang="en-US"/>
        </a:p>
      </dgm:t>
    </dgm:pt>
    <dgm:pt modelId="{4CBC46F9-E883-7246-AFC1-9A8D2DEA2659}" type="sibTrans" cxnId="{C97A9A28-3D32-B041-AF65-E65E5B93D879}">
      <dgm:prSet/>
      <dgm:spPr/>
      <dgm:t>
        <a:bodyPr/>
        <a:lstStyle/>
        <a:p>
          <a:endParaRPr lang="en-US"/>
        </a:p>
      </dgm:t>
    </dgm:pt>
    <dgm:pt modelId="{79925DB5-68C6-D342-9AB9-4E04EE2EFE9B}">
      <dgm:prSet phldrT="[Text]"/>
      <dgm:spPr>
        <a:solidFill>
          <a:schemeClr val="accent6">
            <a:lumMod val="40000"/>
            <a:lumOff val="60000"/>
          </a:schemeClr>
        </a:solidFill>
      </dgm:spPr>
      <dgm:t>
        <a:bodyPr/>
        <a:lstStyle/>
        <a:p>
          <a:r>
            <a:rPr lang="en-US" dirty="0">
              <a:solidFill>
                <a:schemeClr val="tx1"/>
              </a:solidFill>
            </a:rPr>
            <a:t>IRVIN</a:t>
          </a:r>
        </a:p>
      </dgm:t>
    </dgm:pt>
    <dgm:pt modelId="{2CF3C469-BAEC-2248-B825-FE3A781F8AF2}" type="parTrans" cxnId="{A63002C8-951E-F944-A09F-9C2BC2017DA8}">
      <dgm:prSet/>
      <dgm:spPr/>
      <dgm:t>
        <a:bodyPr/>
        <a:lstStyle/>
        <a:p>
          <a:endParaRPr lang="en-US"/>
        </a:p>
      </dgm:t>
    </dgm:pt>
    <dgm:pt modelId="{5BDC87A9-DFF1-554F-8196-E415475755B8}" type="sibTrans" cxnId="{A63002C8-951E-F944-A09F-9C2BC2017DA8}">
      <dgm:prSet/>
      <dgm:spPr/>
      <dgm:t>
        <a:bodyPr/>
        <a:lstStyle/>
        <a:p>
          <a:endParaRPr lang="en-US"/>
        </a:p>
      </dgm:t>
    </dgm:pt>
    <dgm:pt modelId="{B80BC473-91AD-2D43-B1AE-C478C2DFCA89}" type="pres">
      <dgm:prSet presAssocID="{6BF5D9C8-8441-CA4D-B2A8-17039D3BE8F5}" presName="Name0" presStyleCnt="0">
        <dgm:presLayoutVars>
          <dgm:dir/>
          <dgm:resizeHandles val="exact"/>
        </dgm:presLayoutVars>
      </dgm:prSet>
      <dgm:spPr/>
    </dgm:pt>
    <dgm:pt modelId="{873F6D72-C011-744F-8FAD-C5D81D1562EB}" type="pres">
      <dgm:prSet presAssocID="{49D0477C-F46F-3744-852F-61494323D769}" presName="node" presStyleLbl="node1" presStyleIdx="0" presStyleCnt="2" custScaleX="100231" custScaleY="93911">
        <dgm:presLayoutVars>
          <dgm:bulletEnabled val="1"/>
        </dgm:presLayoutVars>
      </dgm:prSet>
      <dgm:spPr/>
    </dgm:pt>
    <dgm:pt modelId="{F4F51D37-12B5-EA4B-A625-9129D4BD9517}" type="pres">
      <dgm:prSet presAssocID="{80739DFB-CB70-D043-A083-16A4328F8F7E}" presName="sibTrans" presStyleCnt="0"/>
      <dgm:spPr/>
    </dgm:pt>
    <dgm:pt modelId="{7701E635-04F4-EF4C-8C77-C7EB4D671A4C}" type="pres">
      <dgm:prSet presAssocID="{BB49FD67-489B-F04B-8C0A-D3EDBB35CE92}" presName="node" presStyleLbl="node1" presStyleIdx="1" presStyleCnt="2">
        <dgm:presLayoutVars>
          <dgm:bulletEnabled val="1"/>
        </dgm:presLayoutVars>
      </dgm:prSet>
      <dgm:spPr/>
    </dgm:pt>
  </dgm:ptLst>
  <dgm:cxnLst>
    <dgm:cxn modelId="{25D4E014-A668-044C-B1B1-FB4E6ECC7BFA}" type="presOf" srcId="{BB49FD67-489B-F04B-8C0A-D3EDBB35CE92}" destId="{7701E635-04F4-EF4C-8C77-C7EB4D671A4C}" srcOrd="0" destOrd="0" presId="urn:microsoft.com/office/officeart/2005/8/layout/hList6"/>
    <dgm:cxn modelId="{C97A9A28-3D32-B041-AF65-E65E5B93D879}" srcId="{BB49FD67-489B-F04B-8C0A-D3EDBB35CE92}" destId="{CB819FAD-7982-914A-A2C9-37C575C1A606}" srcOrd="3" destOrd="0" parTransId="{E912AF42-17C9-A14F-A9A4-03524516700D}" sibTransId="{4CBC46F9-E883-7246-AFC1-9A8D2DEA2659}"/>
    <dgm:cxn modelId="{759B5836-CEE6-5842-A44E-6C5F83549926}" srcId="{BB49FD67-489B-F04B-8C0A-D3EDBB35CE92}" destId="{47AB1159-A801-F948-87BA-E3DB94493E1A}" srcOrd="1" destOrd="0" parTransId="{7AF9CDA1-C2D4-3345-B287-FA1750CAC702}" sibTransId="{C193D8CC-DDF6-4A44-9DBA-7B405E60FC8C}"/>
    <dgm:cxn modelId="{D55ECC4A-7A75-E74F-A28B-06D56CA65FBF}" srcId="{BB49FD67-489B-F04B-8C0A-D3EDBB35CE92}" destId="{8A7D3B8F-EF57-8E4A-940D-435073F9E634}" srcOrd="0" destOrd="0" parTransId="{951DB725-618F-3B46-8B76-FD569EBC2159}" sibTransId="{857FAE52-839E-4C47-BE95-3D8FEEC1700E}"/>
    <dgm:cxn modelId="{A20EAE6B-5B51-044C-9E17-5862EAFE345E}" type="presOf" srcId="{F8B42FA7-D3B4-C348-AADE-D000C950F9B8}" destId="{873F6D72-C011-744F-8FAD-C5D81D1562EB}" srcOrd="0" destOrd="4" presId="urn:microsoft.com/office/officeart/2005/8/layout/hList6"/>
    <dgm:cxn modelId="{F865C86B-F352-0F4A-AFA6-8E7A950EDA6D}" type="presOf" srcId="{79925DB5-68C6-D342-9AB9-4E04EE2EFE9B}" destId="{7701E635-04F4-EF4C-8C77-C7EB4D671A4C}" srcOrd="0" destOrd="5" presId="urn:microsoft.com/office/officeart/2005/8/layout/hList6"/>
    <dgm:cxn modelId="{B22B156D-8438-DA42-B110-5D1AE3E4A34D}" type="presOf" srcId="{A6727A56-E7EA-FD40-986F-C09A21CA8D23}" destId="{873F6D72-C011-744F-8FAD-C5D81D1562EB}" srcOrd="0" destOrd="3" presId="urn:microsoft.com/office/officeart/2005/8/layout/hList6"/>
    <dgm:cxn modelId="{F61E2A72-85A5-4241-9CAC-7975565004B7}" srcId="{49D0477C-F46F-3744-852F-61494323D769}" destId="{F8B42FA7-D3B4-C348-AADE-D000C950F9B8}" srcOrd="3" destOrd="0" parTransId="{E0674D55-2499-1A46-9C87-AF12D4110B7B}" sibTransId="{12EE9553-0F8D-6941-B270-A8D9B137B651}"/>
    <dgm:cxn modelId="{09310174-367D-E04A-ACF5-EB8D74738A1A}" type="presOf" srcId="{6BF5D9C8-8441-CA4D-B2A8-17039D3BE8F5}" destId="{B80BC473-91AD-2D43-B1AE-C478C2DFCA89}" srcOrd="0" destOrd="0" presId="urn:microsoft.com/office/officeart/2005/8/layout/hList6"/>
    <dgm:cxn modelId="{F2841F59-DF6B-3C48-88B8-CD2C5DD97AA6}" srcId="{BB49FD67-489B-F04B-8C0A-D3EDBB35CE92}" destId="{D87EF7BD-63C8-B64C-AE4D-EE29FC444445}" srcOrd="2" destOrd="0" parTransId="{67FE0274-200E-F746-92C5-4CD1ED1D497F}" sibTransId="{0BA2D72C-CA80-B74E-98FA-88A11D28ADEB}"/>
    <dgm:cxn modelId="{171A2B8F-A69C-E346-B5DB-A97F70CB99E3}" srcId="{49D0477C-F46F-3744-852F-61494323D769}" destId="{8C26979D-E9D4-0D48-A389-ABCD8A581CF0}" srcOrd="0" destOrd="0" parTransId="{D8778B5A-B316-D648-9359-CAA0FDC028F5}" sibTransId="{86EEB5BB-3D1D-B448-B7A7-B645F1C8927D}"/>
    <dgm:cxn modelId="{D8B7B291-4A8E-1D4A-8A22-A8FAF55AA802}" srcId="{6BF5D9C8-8441-CA4D-B2A8-17039D3BE8F5}" destId="{BB49FD67-489B-F04B-8C0A-D3EDBB35CE92}" srcOrd="1" destOrd="0" parTransId="{03E48231-147B-954A-B424-2B9283FD6D03}" sibTransId="{434797FB-2886-894E-BD88-81A0364E7AED}"/>
    <dgm:cxn modelId="{973A279C-883D-4743-AF11-D1A1F540300A}" type="presOf" srcId="{45F48910-EEB4-FE4A-9059-E6ABFA798F4F}" destId="{873F6D72-C011-744F-8FAD-C5D81D1562EB}" srcOrd="0" destOrd="2" presId="urn:microsoft.com/office/officeart/2005/8/layout/hList6"/>
    <dgm:cxn modelId="{5E23BFA8-1B5F-D74F-A763-98BB5E03BC7F}" srcId="{49D0477C-F46F-3744-852F-61494323D769}" destId="{A6727A56-E7EA-FD40-986F-C09A21CA8D23}" srcOrd="2" destOrd="0" parTransId="{A644BDC9-5207-514C-8C69-3D2C8E82CBA0}" sibTransId="{4133A963-8CDA-7140-9C47-04540B9D5447}"/>
    <dgm:cxn modelId="{F0C5D0B6-4121-1A4A-A191-0D4416C51CC5}" type="presOf" srcId="{8C26979D-E9D4-0D48-A389-ABCD8A581CF0}" destId="{873F6D72-C011-744F-8FAD-C5D81D1562EB}" srcOrd="0" destOrd="1" presId="urn:microsoft.com/office/officeart/2005/8/layout/hList6"/>
    <dgm:cxn modelId="{B97ADDB9-AFA8-7547-9381-CF1FBF576391}" type="presOf" srcId="{D87EF7BD-63C8-B64C-AE4D-EE29FC444445}" destId="{7701E635-04F4-EF4C-8C77-C7EB4D671A4C}" srcOrd="0" destOrd="3" presId="urn:microsoft.com/office/officeart/2005/8/layout/hList6"/>
    <dgm:cxn modelId="{A805A4C4-4704-3646-A5E3-E43A079B6DEE}" type="presOf" srcId="{8A7D3B8F-EF57-8E4A-940D-435073F9E634}" destId="{7701E635-04F4-EF4C-8C77-C7EB4D671A4C}" srcOrd="0" destOrd="1" presId="urn:microsoft.com/office/officeart/2005/8/layout/hList6"/>
    <dgm:cxn modelId="{A63002C8-951E-F944-A09F-9C2BC2017DA8}" srcId="{BB49FD67-489B-F04B-8C0A-D3EDBB35CE92}" destId="{79925DB5-68C6-D342-9AB9-4E04EE2EFE9B}" srcOrd="4" destOrd="0" parTransId="{2CF3C469-BAEC-2248-B825-FE3A781F8AF2}" sibTransId="{5BDC87A9-DFF1-554F-8196-E415475755B8}"/>
    <dgm:cxn modelId="{211535C9-698B-9443-A489-92E02357F685}" srcId="{49D0477C-F46F-3744-852F-61494323D769}" destId="{45F48910-EEB4-FE4A-9059-E6ABFA798F4F}" srcOrd="1" destOrd="0" parTransId="{175A1106-95F0-CA49-A090-3CD2B1CFFCED}" sibTransId="{31395614-2672-174E-A3FB-772DF12853C8}"/>
    <dgm:cxn modelId="{8D2024CE-50A7-FB4C-BC81-ACA6C3A5F303}" type="presOf" srcId="{47AB1159-A801-F948-87BA-E3DB94493E1A}" destId="{7701E635-04F4-EF4C-8C77-C7EB4D671A4C}" srcOrd="0" destOrd="2" presId="urn:microsoft.com/office/officeart/2005/8/layout/hList6"/>
    <dgm:cxn modelId="{B45A83DD-D63B-D847-8726-C5985323BB13}" type="presOf" srcId="{49D0477C-F46F-3744-852F-61494323D769}" destId="{873F6D72-C011-744F-8FAD-C5D81D1562EB}" srcOrd="0" destOrd="0" presId="urn:microsoft.com/office/officeart/2005/8/layout/hList6"/>
    <dgm:cxn modelId="{C7D875DE-A60B-7441-AABB-F6B4C4A399E0}" type="presOf" srcId="{CB819FAD-7982-914A-A2C9-37C575C1A606}" destId="{7701E635-04F4-EF4C-8C77-C7EB4D671A4C}" srcOrd="0" destOrd="4" presId="urn:microsoft.com/office/officeart/2005/8/layout/hList6"/>
    <dgm:cxn modelId="{8BE616F6-E773-2145-BBFE-211802833E37}" srcId="{6BF5D9C8-8441-CA4D-B2A8-17039D3BE8F5}" destId="{49D0477C-F46F-3744-852F-61494323D769}" srcOrd="0" destOrd="0" parTransId="{6538C172-0E08-9240-B386-104040AF9638}" sibTransId="{80739DFB-CB70-D043-A083-16A4328F8F7E}"/>
    <dgm:cxn modelId="{51FA694D-B1AC-7A4D-A44C-55B2346BC810}" type="presParOf" srcId="{B80BC473-91AD-2D43-B1AE-C478C2DFCA89}" destId="{873F6D72-C011-744F-8FAD-C5D81D1562EB}" srcOrd="0" destOrd="0" presId="urn:microsoft.com/office/officeart/2005/8/layout/hList6"/>
    <dgm:cxn modelId="{2981D622-DEC1-5146-BECD-C64B34D91B1A}" type="presParOf" srcId="{B80BC473-91AD-2D43-B1AE-C478C2DFCA89}" destId="{F4F51D37-12B5-EA4B-A625-9129D4BD9517}" srcOrd="1" destOrd="0" presId="urn:microsoft.com/office/officeart/2005/8/layout/hList6"/>
    <dgm:cxn modelId="{62E62729-46A1-4D40-8F4A-09F94C7DCE00}" type="presParOf" srcId="{B80BC473-91AD-2D43-B1AE-C478C2DFCA89}" destId="{7701E635-04F4-EF4C-8C77-C7EB4D671A4C}" srcOrd="2" destOrd="0" presId="urn:microsoft.com/office/officeart/2005/8/layout/hList6"/>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23F78-763C-A94F-AC11-8F4C652EEC46}">
      <dsp:nvSpPr>
        <dsp:cNvPr id="0" name=""/>
        <dsp:cNvSpPr/>
      </dsp:nvSpPr>
      <dsp:spPr>
        <a:xfrm>
          <a:off x="1241344" y="2"/>
          <a:ext cx="943556" cy="613311"/>
        </a:xfrm>
        <a:prstGeom prst="roundRect">
          <a:avLst/>
        </a:prstGeom>
        <a:solidFill>
          <a:srgbClr val="FFFF0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FHS</a:t>
          </a:r>
          <a:r>
            <a:rPr lang="en-US" sz="1400" kern="1200" dirty="0"/>
            <a:t> </a:t>
          </a:r>
        </a:p>
        <a:p>
          <a:pPr marL="0" lvl="0" indent="0" algn="ctr" defTabSz="622300">
            <a:lnSpc>
              <a:spcPct val="90000"/>
            </a:lnSpc>
            <a:spcBef>
              <a:spcPct val="0"/>
            </a:spcBef>
            <a:spcAft>
              <a:spcPct val="35000"/>
            </a:spcAft>
            <a:buNone/>
          </a:pPr>
          <a:r>
            <a:rPr lang="en-US" sz="1400" kern="1200" dirty="0">
              <a:solidFill>
                <a:schemeClr val="tx1"/>
              </a:solidFill>
            </a:rPr>
            <a:t>M-TECH</a:t>
          </a:r>
        </a:p>
      </dsp:txBody>
      <dsp:txXfrm>
        <a:off x="1271283" y="29941"/>
        <a:ext cx="883678" cy="553433"/>
      </dsp:txXfrm>
    </dsp:sp>
    <dsp:sp modelId="{71E08064-8709-FC4B-8C26-B974499058D1}">
      <dsp:nvSpPr>
        <dsp:cNvPr id="0" name=""/>
        <dsp:cNvSpPr/>
      </dsp:nvSpPr>
      <dsp:spPr>
        <a:xfrm>
          <a:off x="895843" y="306634"/>
          <a:ext cx="1634612" cy="1634612"/>
        </a:xfrm>
        <a:custGeom>
          <a:avLst/>
          <a:gdLst/>
          <a:ahLst/>
          <a:cxnLst/>
          <a:rect l="0" t="0" r="0" b="0"/>
          <a:pathLst>
            <a:path>
              <a:moveTo>
                <a:pt x="1415491" y="260382"/>
              </a:moveTo>
              <a:arcTo wR="817306" hR="817306" stAng="19022749" swAng="2300782"/>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A5B332B-5141-E241-859D-FD0C7AAF2E27}">
      <dsp:nvSpPr>
        <dsp:cNvPr id="0" name=""/>
        <dsp:cNvSpPr/>
      </dsp:nvSpPr>
      <dsp:spPr>
        <a:xfrm>
          <a:off x="1949153" y="1226149"/>
          <a:ext cx="943556" cy="613311"/>
        </a:xfrm>
        <a:prstGeom prst="roundRect">
          <a:avLst/>
        </a:prstGeom>
        <a:solidFill>
          <a:srgbClr val="FFFF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solidFill>
                <a:schemeClr val="tx1"/>
              </a:solidFill>
            </a:rPr>
            <a:t>CoHS</a:t>
          </a:r>
          <a:r>
            <a:rPr lang="en-US" sz="1400" kern="1200" dirty="0"/>
            <a:t> </a:t>
          </a:r>
        </a:p>
        <a:p>
          <a:pPr marL="0" lvl="0" indent="0" algn="ctr" defTabSz="622300">
            <a:lnSpc>
              <a:spcPct val="90000"/>
            </a:lnSpc>
            <a:spcBef>
              <a:spcPct val="0"/>
            </a:spcBef>
            <a:spcAft>
              <a:spcPct val="35000"/>
            </a:spcAft>
            <a:buNone/>
          </a:pPr>
          <a:r>
            <a:rPr lang="en-US" sz="1400" kern="1200" dirty="0">
              <a:solidFill>
                <a:schemeClr val="tx1"/>
              </a:solidFill>
            </a:rPr>
            <a:t>B-TECH</a:t>
          </a:r>
        </a:p>
      </dsp:txBody>
      <dsp:txXfrm>
        <a:off x="1979092" y="1256088"/>
        <a:ext cx="883678" cy="553433"/>
      </dsp:txXfrm>
    </dsp:sp>
    <dsp:sp modelId="{4FC65656-1966-5C4C-8D57-E064CF90009C}">
      <dsp:nvSpPr>
        <dsp:cNvPr id="0" name=""/>
        <dsp:cNvSpPr/>
      </dsp:nvSpPr>
      <dsp:spPr>
        <a:xfrm>
          <a:off x="895816" y="306846"/>
          <a:ext cx="1634612" cy="1634612"/>
        </a:xfrm>
        <a:custGeom>
          <a:avLst/>
          <a:gdLst/>
          <a:ahLst/>
          <a:cxnLst/>
          <a:rect l="0" t="0" r="0" b="0"/>
          <a:pathLst>
            <a:path>
              <a:moveTo>
                <a:pt x="1067752" y="1595295"/>
              </a:moveTo>
              <a:arcTo wR="817306" hR="817306" stAng="4329352" swAng="2141296"/>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EFCDA23-10F1-7045-86BA-9ACC1FE0E697}">
      <dsp:nvSpPr>
        <dsp:cNvPr id="0" name=""/>
        <dsp:cNvSpPr/>
      </dsp:nvSpPr>
      <dsp:spPr>
        <a:xfrm>
          <a:off x="533536" y="1226149"/>
          <a:ext cx="943556" cy="613311"/>
        </a:xfrm>
        <a:prstGeom prst="roundRect">
          <a:avLst/>
        </a:prstGeom>
        <a:solidFill>
          <a:srgbClr val="FFFF00"/>
        </a:solidFill>
        <a:ln w="12700" cap="flat" cmpd="sng" algn="ctr">
          <a:solidFill>
            <a:srgbClr val="FF93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EHS</a:t>
          </a:r>
          <a:r>
            <a:rPr lang="en-US" sz="1400" kern="1200" dirty="0"/>
            <a:t> </a:t>
          </a:r>
        </a:p>
        <a:p>
          <a:pPr marL="0" lvl="0" indent="0" algn="ctr" defTabSz="622300">
            <a:lnSpc>
              <a:spcPct val="90000"/>
            </a:lnSpc>
            <a:spcBef>
              <a:spcPct val="0"/>
            </a:spcBef>
            <a:spcAft>
              <a:spcPct val="35000"/>
            </a:spcAft>
            <a:buNone/>
          </a:pPr>
          <a:r>
            <a:rPr lang="en-US" sz="1400" kern="1200" dirty="0">
              <a:solidFill>
                <a:schemeClr val="tx1"/>
              </a:solidFill>
            </a:rPr>
            <a:t>C-TECH</a:t>
          </a:r>
        </a:p>
      </dsp:txBody>
      <dsp:txXfrm>
        <a:off x="563475" y="1256088"/>
        <a:ext cx="883678" cy="553433"/>
      </dsp:txXfrm>
    </dsp:sp>
    <dsp:sp modelId="{FE534AB1-6328-B04F-94D0-0D686EB11A51}">
      <dsp:nvSpPr>
        <dsp:cNvPr id="0" name=""/>
        <dsp:cNvSpPr/>
      </dsp:nvSpPr>
      <dsp:spPr>
        <a:xfrm>
          <a:off x="895790" y="306634"/>
          <a:ext cx="1634612" cy="1634612"/>
        </a:xfrm>
        <a:custGeom>
          <a:avLst/>
          <a:gdLst/>
          <a:ahLst/>
          <a:cxnLst/>
          <a:rect l="0" t="0" r="0" b="0"/>
          <a:pathLst>
            <a:path>
              <a:moveTo>
                <a:pt x="2641" y="751648"/>
              </a:moveTo>
              <a:arcTo wR="817306" hR="817306" stAng="11076469" swAng="2300782"/>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201CC-EF25-614D-B209-3D430A8DC794}">
      <dsp:nvSpPr>
        <dsp:cNvPr id="0" name=""/>
        <dsp:cNvSpPr/>
      </dsp:nvSpPr>
      <dsp:spPr>
        <a:xfrm>
          <a:off x="1346323" y="1246"/>
          <a:ext cx="733598" cy="476838"/>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IHS </a:t>
          </a:r>
        </a:p>
        <a:p>
          <a:pPr marL="0" lvl="0" indent="0" algn="ctr" defTabSz="488950">
            <a:lnSpc>
              <a:spcPct val="90000"/>
            </a:lnSpc>
            <a:spcBef>
              <a:spcPct val="0"/>
            </a:spcBef>
            <a:spcAft>
              <a:spcPct val="35000"/>
            </a:spcAft>
            <a:buNone/>
          </a:pPr>
          <a:r>
            <a:rPr lang="en-US" sz="1100" kern="1200">
              <a:solidFill>
                <a:schemeClr val="tx1"/>
              </a:solidFill>
            </a:rPr>
            <a:t>M-TECH</a:t>
          </a:r>
          <a:endParaRPr lang="en-US" sz="1100" kern="1200" dirty="0">
            <a:solidFill>
              <a:schemeClr val="tx1"/>
            </a:solidFill>
          </a:endParaRPr>
        </a:p>
      </dsp:txBody>
      <dsp:txXfrm>
        <a:off x="1369600" y="24523"/>
        <a:ext cx="687044" cy="430284"/>
      </dsp:txXfrm>
    </dsp:sp>
    <dsp:sp modelId="{F3722B77-E5F0-F74A-AEBF-7241D597E0A9}">
      <dsp:nvSpPr>
        <dsp:cNvPr id="0" name=""/>
        <dsp:cNvSpPr/>
      </dsp:nvSpPr>
      <dsp:spPr>
        <a:xfrm>
          <a:off x="925350" y="239665"/>
          <a:ext cx="1575544" cy="1575544"/>
        </a:xfrm>
        <a:custGeom>
          <a:avLst/>
          <a:gdLst/>
          <a:ahLst/>
          <a:cxnLst/>
          <a:rect l="0" t="0" r="0" b="0"/>
          <a:pathLst>
            <a:path>
              <a:moveTo>
                <a:pt x="1255833" y="154129"/>
              </a:moveTo>
              <a:arcTo wR="787772" hR="787772" stAng="18387161" swAng="1633671"/>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7AA1390-DF17-4942-9066-74D044E69137}">
      <dsp:nvSpPr>
        <dsp:cNvPr id="0" name=""/>
        <dsp:cNvSpPr/>
      </dsp:nvSpPr>
      <dsp:spPr>
        <a:xfrm>
          <a:off x="2134096" y="789018"/>
          <a:ext cx="733598" cy="476838"/>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tx1"/>
              </a:solidFill>
            </a:rPr>
            <a:t>AnHS</a:t>
          </a:r>
          <a:r>
            <a:rPr lang="en-US" sz="1100" kern="1200" dirty="0">
              <a:solidFill>
                <a:schemeClr val="tx1"/>
              </a:solidFill>
            </a:rPr>
            <a:t> </a:t>
          </a:r>
        </a:p>
        <a:p>
          <a:pPr marL="0" lvl="0" indent="0" algn="ctr" defTabSz="488950">
            <a:lnSpc>
              <a:spcPct val="90000"/>
            </a:lnSpc>
            <a:spcBef>
              <a:spcPct val="0"/>
            </a:spcBef>
            <a:spcAft>
              <a:spcPct val="35000"/>
            </a:spcAft>
            <a:buNone/>
          </a:pPr>
          <a:r>
            <a:rPr lang="en-US" sz="1100" kern="1200" dirty="0">
              <a:solidFill>
                <a:schemeClr val="tx1"/>
              </a:solidFill>
            </a:rPr>
            <a:t>T-TECH</a:t>
          </a:r>
        </a:p>
      </dsp:txBody>
      <dsp:txXfrm>
        <a:off x="2157373" y="812295"/>
        <a:ext cx="687044" cy="430284"/>
      </dsp:txXfrm>
    </dsp:sp>
    <dsp:sp modelId="{4D05A7F5-3F44-6A41-8177-2197C59C0C3F}">
      <dsp:nvSpPr>
        <dsp:cNvPr id="0" name=""/>
        <dsp:cNvSpPr/>
      </dsp:nvSpPr>
      <dsp:spPr>
        <a:xfrm>
          <a:off x="925350" y="239665"/>
          <a:ext cx="1575544" cy="1575544"/>
        </a:xfrm>
        <a:custGeom>
          <a:avLst/>
          <a:gdLst/>
          <a:ahLst/>
          <a:cxnLst/>
          <a:rect l="0" t="0" r="0" b="0"/>
          <a:pathLst>
            <a:path>
              <a:moveTo>
                <a:pt x="1493880" y="1137051"/>
              </a:moveTo>
              <a:arcTo wR="787772" hR="787772" stAng="1579168" swAng="1633671"/>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3C2ECF2-80E7-5840-8C7F-BF6A5AC58B5A}">
      <dsp:nvSpPr>
        <dsp:cNvPr id="0" name=""/>
        <dsp:cNvSpPr/>
      </dsp:nvSpPr>
      <dsp:spPr>
        <a:xfrm>
          <a:off x="1346323" y="1576790"/>
          <a:ext cx="733598" cy="476838"/>
        </a:xfrm>
        <a:prstGeom prst="roundRect">
          <a:avLst/>
        </a:prstGeom>
        <a:solidFill>
          <a:schemeClr val="accent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TMECHS</a:t>
          </a:r>
        </a:p>
      </dsp:txBody>
      <dsp:txXfrm>
        <a:off x="1369600" y="1600067"/>
        <a:ext cx="687044" cy="430284"/>
      </dsp:txXfrm>
    </dsp:sp>
    <dsp:sp modelId="{827C6549-413D-CD4C-B18C-733D0A057B10}">
      <dsp:nvSpPr>
        <dsp:cNvPr id="0" name=""/>
        <dsp:cNvSpPr/>
      </dsp:nvSpPr>
      <dsp:spPr>
        <a:xfrm>
          <a:off x="925350" y="239665"/>
          <a:ext cx="1575544" cy="1575544"/>
        </a:xfrm>
        <a:custGeom>
          <a:avLst/>
          <a:gdLst/>
          <a:ahLst/>
          <a:cxnLst/>
          <a:rect l="0" t="0" r="0" b="0"/>
          <a:pathLst>
            <a:path>
              <a:moveTo>
                <a:pt x="319710" y="1421414"/>
              </a:moveTo>
              <a:arcTo wR="787772" hR="787772" stAng="7587161" swAng="1633671"/>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8A0F0C5-47C1-DA4B-B4A3-7127545C4713}">
      <dsp:nvSpPr>
        <dsp:cNvPr id="0" name=""/>
        <dsp:cNvSpPr/>
      </dsp:nvSpPr>
      <dsp:spPr>
        <a:xfrm>
          <a:off x="558551" y="789018"/>
          <a:ext cx="733598" cy="476838"/>
        </a:xfrm>
        <a:prstGeom prst="roundRect">
          <a:avLst/>
        </a:prstGeom>
        <a:solidFill>
          <a:schemeClr val="accent6">
            <a:lumMod val="40000"/>
            <a:lumOff val="60000"/>
          </a:schemeClr>
        </a:solidFill>
        <a:ln w="12700" cap="flat" cmpd="sng" algn="ctr">
          <a:solidFill>
            <a:srgbClr val="FFE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CHS </a:t>
          </a:r>
        </a:p>
        <a:p>
          <a:pPr marL="0" lvl="0" indent="0" algn="ctr" defTabSz="488950">
            <a:lnSpc>
              <a:spcPct val="90000"/>
            </a:lnSpc>
            <a:spcBef>
              <a:spcPct val="0"/>
            </a:spcBef>
            <a:spcAft>
              <a:spcPct val="35000"/>
            </a:spcAft>
            <a:buNone/>
          </a:pPr>
          <a:r>
            <a:rPr lang="en-US" sz="1100" kern="1200" dirty="0">
              <a:solidFill>
                <a:schemeClr val="tx1"/>
              </a:solidFill>
            </a:rPr>
            <a:t>C-TECH</a:t>
          </a:r>
        </a:p>
      </dsp:txBody>
      <dsp:txXfrm>
        <a:off x="581828" y="812295"/>
        <a:ext cx="687044" cy="430284"/>
      </dsp:txXfrm>
    </dsp:sp>
    <dsp:sp modelId="{EE8FCD9A-4179-C34E-B02A-A20C637DDE3C}">
      <dsp:nvSpPr>
        <dsp:cNvPr id="0" name=""/>
        <dsp:cNvSpPr/>
      </dsp:nvSpPr>
      <dsp:spPr>
        <a:xfrm>
          <a:off x="925350" y="239665"/>
          <a:ext cx="1575544" cy="1575544"/>
        </a:xfrm>
        <a:custGeom>
          <a:avLst/>
          <a:gdLst/>
          <a:ahLst/>
          <a:cxnLst/>
          <a:rect l="0" t="0" r="0" b="0"/>
          <a:pathLst>
            <a:path>
              <a:moveTo>
                <a:pt x="81663" y="438493"/>
              </a:moveTo>
              <a:arcTo wR="787772" hR="787772" stAng="12379168" swAng="1633671"/>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7CEC8-837E-A445-8D61-1EBBED6F4F17}">
      <dsp:nvSpPr>
        <dsp:cNvPr id="0" name=""/>
        <dsp:cNvSpPr/>
      </dsp:nvSpPr>
      <dsp:spPr>
        <a:xfrm>
          <a:off x="1346323" y="1246"/>
          <a:ext cx="733598" cy="476838"/>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AHS</a:t>
          </a:r>
          <a:r>
            <a:rPr lang="en-US" sz="1100" kern="1200" dirty="0"/>
            <a:t> </a:t>
          </a:r>
        </a:p>
        <a:p>
          <a:pPr marL="0" lvl="0" indent="0" algn="ctr" defTabSz="488950">
            <a:lnSpc>
              <a:spcPct val="90000"/>
            </a:lnSpc>
            <a:spcBef>
              <a:spcPct val="0"/>
            </a:spcBef>
            <a:spcAft>
              <a:spcPct val="35000"/>
            </a:spcAft>
            <a:buNone/>
          </a:pPr>
          <a:r>
            <a:rPr lang="en-US" sz="1100" kern="1200" dirty="0">
              <a:solidFill>
                <a:schemeClr val="tx1"/>
              </a:solidFill>
            </a:rPr>
            <a:t>C-TECH</a:t>
          </a:r>
        </a:p>
      </dsp:txBody>
      <dsp:txXfrm>
        <a:off x="1369600" y="24523"/>
        <a:ext cx="687044" cy="430284"/>
      </dsp:txXfrm>
    </dsp:sp>
    <dsp:sp modelId="{3965856C-5539-9744-8A7A-FC1AB7978072}">
      <dsp:nvSpPr>
        <dsp:cNvPr id="0" name=""/>
        <dsp:cNvSpPr/>
      </dsp:nvSpPr>
      <dsp:spPr>
        <a:xfrm>
          <a:off x="925350" y="239665"/>
          <a:ext cx="1575544" cy="1575544"/>
        </a:xfrm>
        <a:custGeom>
          <a:avLst/>
          <a:gdLst/>
          <a:ahLst/>
          <a:cxnLst/>
          <a:rect l="0" t="0" r="0" b="0"/>
          <a:pathLst>
            <a:path>
              <a:moveTo>
                <a:pt x="1255833" y="154129"/>
              </a:moveTo>
              <a:arcTo wR="787772" hR="787772" stAng="18387161" swAng="1633671"/>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46B3943-5FE3-0440-9972-BBF4D6A7E270}">
      <dsp:nvSpPr>
        <dsp:cNvPr id="0" name=""/>
        <dsp:cNvSpPr/>
      </dsp:nvSpPr>
      <dsp:spPr>
        <a:xfrm>
          <a:off x="2134096" y="789018"/>
          <a:ext cx="733598" cy="476838"/>
        </a:xfrm>
        <a:prstGeom prst="roundRect">
          <a:avLst/>
        </a:prstGeom>
        <a:solidFill>
          <a:schemeClr val="accent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rPr>
            <a:t>BECHS</a:t>
          </a:r>
          <a:endParaRPr lang="en-US" sz="1100" kern="1200" dirty="0">
            <a:solidFill>
              <a:schemeClr val="tx1"/>
            </a:solidFill>
          </a:endParaRPr>
        </a:p>
      </dsp:txBody>
      <dsp:txXfrm>
        <a:off x="2157373" y="812295"/>
        <a:ext cx="687044" cy="430284"/>
      </dsp:txXfrm>
    </dsp:sp>
    <dsp:sp modelId="{55D4550E-8963-6F47-BCDC-6DBDDE89ACB8}">
      <dsp:nvSpPr>
        <dsp:cNvPr id="0" name=""/>
        <dsp:cNvSpPr/>
      </dsp:nvSpPr>
      <dsp:spPr>
        <a:xfrm>
          <a:off x="925350" y="239665"/>
          <a:ext cx="1575544" cy="1575544"/>
        </a:xfrm>
        <a:custGeom>
          <a:avLst/>
          <a:gdLst/>
          <a:ahLst/>
          <a:cxnLst/>
          <a:rect l="0" t="0" r="0" b="0"/>
          <a:pathLst>
            <a:path>
              <a:moveTo>
                <a:pt x="1493880" y="1137051"/>
              </a:moveTo>
              <a:arcTo wR="787772" hR="787772" stAng="1579168" swAng="1633671"/>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A4F03CB-2FA6-3D4B-B9B5-18C7BFDA2F9F}">
      <dsp:nvSpPr>
        <dsp:cNvPr id="0" name=""/>
        <dsp:cNvSpPr/>
      </dsp:nvSpPr>
      <dsp:spPr>
        <a:xfrm>
          <a:off x="1346323" y="1576790"/>
          <a:ext cx="733598" cy="476838"/>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tx1"/>
              </a:solidFill>
            </a:rPr>
            <a:t>BoHS</a:t>
          </a:r>
          <a:r>
            <a:rPr lang="en-US" sz="1100" kern="1200" dirty="0">
              <a:solidFill>
                <a:schemeClr val="tx1"/>
              </a:solidFill>
            </a:rPr>
            <a:t> </a:t>
          </a:r>
        </a:p>
        <a:p>
          <a:pPr marL="0" lvl="0" indent="0" algn="ctr" defTabSz="488950">
            <a:lnSpc>
              <a:spcPct val="90000"/>
            </a:lnSpc>
            <a:spcBef>
              <a:spcPct val="0"/>
            </a:spcBef>
            <a:spcAft>
              <a:spcPct val="35000"/>
            </a:spcAft>
            <a:buNone/>
          </a:pPr>
          <a:r>
            <a:rPr lang="en-US" sz="1100" kern="1200" dirty="0">
              <a:solidFill>
                <a:schemeClr val="tx1"/>
              </a:solidFill>
            </a:rPr>
            <a:t>T-TECH</a:t>
          </a:r>
        </a:p>
      </dsp:txBody>
      <dsp:txXfrm>
        <a:off x="1369600" y="1600067"/>
        <a:ext cx="687044" cy="430284"/>
      </dsp:txXfrm>
    </dsp:sp>
    <dsp:sp modelId="{D7F381DA-5D86-314D-A2C4-2AD23E10B715}">
      <dsp:nvSpPr>
        <dsp:cNvPr id="0" name=""/>
        <dsp:cNvSpPr/>
      </dsp:nvSpPr>
      <dsp:spPr>
        <a:xfrm>
          <a:off x="925350" y="239665"/>
          <a:ext cx="1575544" cy="1575544"/>
        </a:xfrm>
        <a:custGeom>
          <a:avLst/>
          <a:gdLst/>
          <a:ahLst/>
          <a:cxnLst/>
          <a:rect l="0" t="0" r="0" b="0"/>
          <a:pathLst>
            <a:path>
              <a:moveTo>
                <a:pt x="319710" y="1421414"/>
              </a:moveTo>
              <a:arcTo wR="787772" hR="787772" stAng="7587161" swAng="1633671"/>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E423F00-C610-A540-AC23-E17BC358BF56}">
      <dsp:nvSpPr>
        <dsp:cNvPr id="0" name=""/>
        <dsp:cNvSpPr/>
      </dsp:nvSpPr>
      <dsp:spPr>
        <a:xfrm>
          <a:off x="558551" y="789018"/>
          <a:ext cx="733598" cy="476838"/>
        </a:xfrm>
        <a:prstGeom prst="roundRect">
          <a:avLst/>
        </a:prstGeom>
        <a:solidFill>
          <a:srgbClr val="FFFF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JHS </a:t>
          </a:r>
        </a:p>
        <a:p>
          <a:pPr marL="0" lvl="0" indent="0" algn="ctr" defTabSz="488950">
            <a:lnSpc>
              <a:spcPct val="90000"/>
            </a:lnSpc>
            <a:spcBef>
              <a:spcPct val="0"/>
            </a:spcBef>
            <a:spcAft>
              <a:spcPct val="35000"/>
            </a:spcAft>
            <a:buNone/>
          </a:pPr>
          <a:r>
            <a:rPr lang="en-US" sz="1100" kern="1200" dirty="0">
              <a:solidFill>
                <a:schemeClr val="tx1"/>
              </a:solidFill>
            </a:rPr>
            <a:t>M-TECH</a:t>
          </a:r>
        </a:p>
      </dsp:txBody>
      <dsp:txXfrm>
        <a:off x="581828" y="812295"/>
        <a:ext cx="687044" cy="430284"/>
      </dsp:txXfrm>
    </dsp:sp>
    <dsp:sp modelId="{85F81CEA-D89B-A449-8A1B-D359160B41ED}">
      <dsp:nvSpPr>
        <dsp:cNvPr id="0" name=""/>
        <dsp:cNvSpPr/>
      </dsp:nvSpPr>
      <dsp:spPr>
        <a:xfrm>
          <a:off x="925350" y="239665"/>
          <a:ext cx="1575544" cy="1575544"/>
        </a:xfrm>
        <a:custGeom>
          <a:avLst/>
          <a:gdLst/>
          <a:ahLst/>
          <a:cxnLst/>
          <a:rect l="0" t="0" r="0" b="0"/>
          <a:pathLst>
            <a:path>
              <a:moveTo>
                <a:pt x="81663" y="438493"/>
              </a:moveTo>
              <a:arcTo wR="787772" hR="787772" stAng="12379168" swAng="1633671"/>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E6976-2FFE-BC42-B9BE-7C162DC8698C}">
      <dsp:nvSpPr>
        <dsp:cNvPr id="0" name=""/>
        <dsp:cNvSpPr/>
      </dsp:nvSpPr>
      <dsp:spPr>
        <a:xfrm>
          <a:off x="338216" y="94"/>
          <a:ext cx="689774" cy="448353"/>
        </a:xfrm>
        <a:prstGeom prst="plaque">
          <a:avLst/>
        </a:prstGeom>
        <a:solidFill>
          <a:schemeClr val="accent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effectLst>
                <a:glow>
                  <a:schemeClr val="tx1"/>
                </a:glow>
              </a:effectLst>
            </a:rPr>
            <a:t>CCTE</a:t>
          </a:r>
        </a:p>
      </dsp:txBody>
      <dsp:txXfrm>
        <a:off x="391056" y="52934"/>
        <a:ext cx="584094" cy="3426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F6D72-C011-744F-8FAD-C5D81D1562EB}">
      <dsp:nvSpPr>
        <dsp:cNvPr id="0" name=""/>
        <dsp:cNvSpPr/>
      </dsp:nvSpPr>
      <dsp:spPr>
        <a:xfrm rot="16200000">
          <a:off x="-359003" y="425860"/>
          <a:ext cx="2024584" cy="1304132"/>
        </a:xfrm>
        <a:prstGeom prst="flowChartManualOperation">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572" bIns="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2021 COHORT</a:t>
          </a:r>
        </a:p>
        <a:p>
          <a:pPr marL="57150" lvl="1" indent="-57150" algn="l" defTabSz="488950">
            <a:lnSpc>
              <a:spcPct val="90000"/>
            </a:lnSpc>
            <a:spcBef>
              <a:spcPct val="0"/>
            </a:spcBef>
            <a:spcAft>
              <a:spcPct val="15000"/>
            </a:spcAft>
            <a:buChar char="•"/>
          </a:pPr>
          <a:r>
            <a:rPr lang="en-US" sz="1100" kern="1200" dirty="0">
              <a:solidFill>
                <a:schemeClr val="tx1"/>
              </a:solidFill>
            </a:rPr>
            <a:t>CORONADO</a:t>
          </a:r>
        </a:p>
        <a:p>
          <a:pPr marL="57150" lvl="1" indent="-57150" algn="l" defTabSz="488950">
            <a:lnSpc>
              <a:spcPct val="90000"/>
            </a:lnSpc>
            <a:spcBef>
              <a:spcPct val="0"/>
            </a:spcBef>
            <a:spcAft>
              <a:spcPct val="15000"/>
            </a:spcAft>
            <a:buChar char="•"/>
          </a:pPr>
          <a:r>
            <a:rPr lang="en-US" sz="1100" kern="1200" dirty="0">
              <a:solidFill>
                <a:schemeClr val="tx1"/>
              </a:solidFill>
            </a:rPr>
            <a:t>EL PASO</a:t>
          </a:r>
        </a:p>
        <a:p>
          <a:pPr marL="57150" lvl="1" indent="-57150" algn="l" defTabSz="488950">
            <a:lnSpc>
              <a:spcPct val="90000"/>
            </a:lnSpc>
            <a:spcBef>
              <a:spcPct val="0"/>
            </a:spcBef>
            <a:spcAft>
              <a:spcPct val="15000"/>
            </a:spcAft>
            <a:buChar char="•"/>
          </a:pPr>
          <a:r>
            <a:rPr lang="en-US" sz="1100" kern="1200" dirty="0">
              <a:solidFill>
                <a:schemeClr val="tx1"/>
              </a:solidFill>
            </a:rPr>
            <a:t>FRANKLIN</a:t>
          </a:r>
        </a:p>
        <a:p>
          <a:pPr marL="57150" lvl="1" indent="-57150" algn="l" defTabSz="488950">
            <a:lnSpc>
              <a:spcPct val="90000"/>
            </a:lnSpc>
            <a:spcBef>
              <a:spcPct val="0"/>
            </a:spcBef>
            <a:spcAft>
              <a:spcPct val="15000"/>
            </a:spcAft>
            <a:buChar char="•"/>
          </a:pPr>
          <a:r>
            <a:rPr lang="en-US" sz="1100" kern="1200" dirty="0">
              <a:solidFill>
                <a:schemeClr val="tx1"/>
              </a:solidFill>
            </a:rPr>
            <a:t>JEFFERSON</a:t>
          </a:r>
        </a:p>
      </dsp:txBody>
      <dsp:txXfrm rot="5400000">
        <a:off x="1223" y="470551"/>
        <a:ext cx="1304132" cy="1214750"/>
      </dsp:txXfrm>
    </dsp:sp>
    <dsp:sp modelId="{7701E635-04F4-EF4C-8C77-C7EB4D671A4C}">
      <dsp:nvSpPr>
        <dsp:cNvPr id="0" name=""/>
        <dsp:cNvSpPr/>
      </dsp:nvSpPr>
      <dsp:spPr>
        <a:xfrm rot="16200000">
          <a:off x="975575" y="427363"/>
          <a:ext cx="2155854" cy="1301127"/>
        </a:xfrm>
        <a:prstGeom prst="flowChartManualOperation">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572" bIns="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2022 COHORT</a:t>
          </a:r>
        </a:p>
        <a:p>
          <a:pPr marL="57150" lvl="1" indent="-57150" algn="l" defTabSz="488950">
            <a:lnSpc>
              <a:spcPct val="90000"/>
            </a:lnSpc>
            <a:spcBef>
              <a:spcPct val="0"/>
            </a:spcBef>
            <a:spcAft>
              <a:spcPct val="15000"/>
            </a:spcAft>
            <a:buChar char="•"/>
          </a:pPr>
          <a:r>
            <a:rPr lang="en-US" sz="1100" kern="1200" dirty="0">
              <a:solidFill>
                <a:schemeClr val="tx1"/>
              </a:solidFill>
            </a:rPr>
            <a:t>ANDRESS</a:t>
          </a:r>
        </a:p>
        <a:p>
          <a:pPr marL="57150" lvl="1" indent="-57150" algn="l" defTabSz="488950">
            <a:lnSpc>
              <a:spcPct val="90000"/>
            </a:lnSpc>
            <a:spcBef>
              <a:spcPct val="0"/>
            </a:spcBef>
            <a:spcAft>
              <a:spcPct val="15000"/>
            </a:spcAft>
            <a:buChar char="•"/>
          </a:pPr>
          <a:r>
            <a:rPr lang="en-US" sz="1100" kern="1200" dirty="0">
              <a:solidFill>
                <a:schemeClr val="tx1"/>
              </a:solidFill>
            </a:rPr>
            <a:t>AUSTIN</a:t>
          </a:r>
        </a:p>
        <a:p>
          <a:pPr marL="57150" lvl="1" indent="-57150" algn="l" defTabSz="488950">
            <a:lnSpc>
              <a:spcPct val="90000"/>
            </a:lnSpc>
            <a:spcBef>
              <a:spcPct val="0"/>
            </a:spcBef>
            <a:spcAft>
              <a:spcPct val="15000"/>
            </a:spcAft>
            <a:buChar char="•"/>
          </a:pPr>
          <a:r>
            <a:rPr lang="en-US" sz="1100" kern="1200" dirty="0">
              <a:solidFill>
                <a:schemeClr val="tx1"/>
              </a:solidFill>
            </a:rPr>
            <a:t>BOWIE</a:t>
          </a:r>
        </a:p>
        <a:p>
          <a:pPr marL="57150" lvl="1" indent="-57150" algn="l" defTabSz="488950">
            <a:lnSpc>
              <a:spcPct val="90000"/>
            </a:lnSpc>
            <a:spcBef>
              <a:spcPct val="0"/>
            </a:spcBef>
            <a:spcAft>
              <a:spcPct val="15000"/>
            </a:spcAft>
            <a:buChar char="•"/>
          </a:pPr>
          <a:r>
            <a:rPr lang="en-US" sz="1100" kern="1200" dirty="0">
              <a:solidFill>
                <a:schemeClr val="tx1"/>
              </a:solidFill>
            </a:rPr>
            <a:t>CHAPIN</a:t>
          </a:r>
        </a:p>
        <a:p>
          <a:pPr marL="57150" lvl="1" indent="-57150" algn="l" defTabSz="488950">
            <a:lnSpc>
              <a:spcPct val="90000"/>
            </a:lnSpc>
            <a:spcBef>
              <a:spcPct val="0"/>
            </a:spcBef>
            <a:spcAft>
              <a:spcPct val="15000"/>
            </a:spcAft>
            <a:buChar char="•"/>
          </a:pPr>
          <a:r>
            <a:rPr lang="en-US" sz="1100" kern="1200" dirty="0">
              <a:solidFill>
                <a:schemeClr val="tx1"/>
              </a:solidFill>
            </a:rPr>
            <a:t>IRVIN</a:t>
          </a:r>
        </a:p>
      </dsp:txBody>
      <dsp:txXfrm rot="5400000">
        <a:off x="1402939" y="431170"/>
        <a:ext cx="1301127" cy="1293512"/>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D84964-9152-47E0-B559-C8173853812C}" type="datetimeFigureOut">
              <a:t>9/27/2022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E9626-BFD8-40F3-910C-EEA9DED8C701}" type="slidenum">
              <a:t>‹#›</a:t>
            </a:fld>
            <a:endParaRPr lang="en-US"/>
          </a:p>
        </p:txBody>
      </p:sp>
    </p:spTree>
    <p:extLst>
      <p:ext uri="{BB962C8B-B14F-4D97-AF65-F5344CB8AC3E}">
        <p14:creationId xmlns:p14="http://schemas.microsoft.com/office/powerpoint/2010/main" val="185279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D2C514-37BA-0441-8EA7-31FD2C7027F1}" type="slidenum">
              <a:rPr lang="en-US" smtClean="0"/>
              <a:t>38</a:t>
            </a:fld>
            <a:endParaRPr lang="en-US"/>
          </a:p>
        </p:txBody>
      </p:sp>
    </p:spTree>
    <p:extLst>
      <p:ext uri="{BB962C8B-B14F-4D97-AF65-F5344CB8AC3E}">
        <p14:creationId xmlns:p14="http://schemas.microsoft.com/office/powerpoint/2010/main" val="139957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F71B8A-FF51-2F45-B886-E436E0D75EF6}" type="datetimeFigureOut">
              <a:rPr lang="en-US" smtClean="0"/>
              <a:t>9/27/2022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3BFB47B-9587-3540-98AB-FF6D8E8EB917}" type="slidenum">
              <a:rPr lang="en-US" smtClean="0"/>
              <a:t>‹#›</a:t>
            </a:fld>
            <a:endParaRPr lang="en-US" dirty="0"/>
          </a:p>
        </p:txBody>
      </p:sp>
    </p:spTree>
    <p:extLst>
      <p:ext uri="{BB962C8B-B14F-4D97-AF65-F5344CB8AC3E}">
        <p14:creationId xmlns:p14="http://schemas.microsoft.com/office/powerpoint/2010/main" val="58537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F71B8A-FF51-2F45-B886-E436E0D75EF6}" type="datetimeFigureOut">
              <a:rPr lang="en-US" smtClean="0"/>
              <a:t>9/27/2022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3BFB47B-9587-3540-98AB-FF6D8E8EB917}" type="slidenum">
              <a:rPr lang="en-US" smtClean="0"/>
              <a:t>‹#›</a:t>
            </a:fld>
            <a:endParaRPr lang="en-US" dirty="0"/>
          </a:p>
        </p:txBody>
      </p:sp>
    </p:spTree>
    <p:extLst>
      <p:ext uri="{BB962C8B-B14F-4D97-AF65-F5344CB8AC3E}">
        <p14:creationId xmlns:p14="http://schemas.microsoft.com/office/powerpoint/2010/main" val="150752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F71B8A-FF51-2F45-B886-E436E0D75EF6}" type="datetimeFigureOut">
              <a:rPr lang="en-US" smtClean="0"/>
              <a:t>9/27/2022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3BFB47B-9587-3540-98AB-FF6D8E8EB917}" type="slidenum">
              <a:rPr lang="en-US" smtClean="0"/>
              <a:t>‹#›</a:t>
            </a:fld>
            <a:endParaRPr lang="en-US" dirty="0"/>
          </a:p>
        </p:txBody>
      </p:sp>
    </p:spTree>
    <p:extLst>
      <p:ext uri="{BB962C8B-B14F-4D97-AF65-F5344CB8AC3E}">
        <p14:creationId xmlns:p14="http://schemas.microsoft.com/office/powerpoint/2010/main" val="90502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835580" y="5991226"/>
            <a:ext cx="3086100" cy="365125"/>
          </a:xfrm>
          <a:prstGeom prst="rect">
            <a:avLst/>
          </a:prstGeom>
        </p:spPr>
        <p:txBody>
          <a:bodyPr/>
          <a:lstStyle>
            <a:lvl1pPr>
              <a:defRPr>
                <a:solidFill>
                  <a:srgbClr val="FFEC00"/>
                </a:solidFill>
              </a:defRPr>
            </a:lvl1pPr>
          </a:lstStyle>
          <a:p>
            <a:endParaRPr lang="en-US" dirty="0"/>
          </a:p>
        </p:txBody>
      </p:sp>
    </p:spTree>
    <p:extLst>
      <p:ext uri="{BB962C8B-B14F-4D97-AF65-F5344CB8AC3E}">
        <p14:creationId xmlns:p14="http://schemas.microsoft.com/office/powerpoint/2010/main" val="79473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F71B8A-FF51-2F45-B886-E436E0D75EF6}" type="datetimeFigureOut">
              <a:rPr lang="en-US" smtClean="0"/>
              <a:t>9/27/2022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3BFB47B-9587-3540-98AB-FF6D8E8EB917}" type="slidenum">
              <a:rPr lang="en-US" smtClean="0"/>
              <a:t>‹#›</a:t>
            </a:fld>
            <a:endParaRPr lang="en-US" dirty="0"/>
          </a:p>
        </p:txBody>
      </p:sp>
    </p:spTree>
    <p:extLst>
      <p:ext uri="{BB962C8B-B14F-4D97-AF65-F5344CB8AC3E}">
        <p14:creationId xmlns:p14="http://schemas.microsoft.com/office/powerpoint/2010/main" val="1925420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3F71B8A-FF51-2F45-B886-E436E0D75EF6}" type="datetimeFigureOut">
              <a:rPr lang="en-US" smtClean="0"/>
              <a:t>9/27/2022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3BFB47B-9587-3540-98AB-FF6D8E8EB917}" type="slidenum">
              <a:rPr lang="en-US" smtClean="0"/>
              <a:t>‹#›</a:t>
            </a:fld>
            <a:endParaRPr lang="en-US" dirty="0"/>
          </a:p>
        </p:txBody>
      </p:sp>
    </p:spTree>
    <p:extLst>
      <p:ext uri="{BB962C8B-B14F-4D97-AF65-F5344CB8AC3E}">
        <p14:creationId xmlns:p14="http://schemas.microsoft.com/office/powerpoint/2010/main" val="10598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3F71B8A-FF51-2F45-B886-E436E0D75EF6}" type="datetimeFigureOut">
              <a:rPr lang="en-US" smtClean="0"/>
              <a:t>9/27/2022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3BFB47B-9587-3540-98AB-FF6D8E8EB917}" type="slidenum">
              <a:rPr lang="en-US" smtClean="0"/>
              <a:t>‹#›</a:t>
            </a:fld>
            <a:endParaRPr lang="en-US" dirty="0"/>
          </a:p>
        </p:txBody>
      </p:sp>
    </p:spTree>
    <p:extLst>
      <p:ext uri="{BB962C8B-B14F-4D97-AF65-F5344CB8AC3E}">
        <p14:creationId xmlns:p14="http://schemas.microsoft.com/office/powerpoint/2010/main" val="110089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3F71B8A-FF51-2F45-B886-E436E0D75EF6}" type="datetimeFigureOut">
              <a:rPr lang="en-US" smtClean="0"/>
              <a:t>9/27/2022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3BFB47B-9587-3540-98AB-FF6D8E8EB917}" type="slidenum">
              <a:rPr lang="en-US" smtClean="0"/>
              <a:t>‹#›</a:t>
            </a:fld>
            <a:endParaRPr lang="en-US" dirty="0"/>
          </a:p>
        </p:txBody>
      </p:sp>
    </p:spTree>
    <p:extLst>
      <p:ext uri="{BB962C8B-B14F-4D97-AF65-F5344CB8AC3E}">
        <p14:creationId xmlns:p14="http://schemas.microsoft.com/office/powerpoint/2010/main" val="719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93F71B8A-FF51-2F45-B886-E436E0D75EF6}" type="datetimeFigureOut">
              <a:rPr lang="en-US" smtClean="0"/>
              <a:t>9/27/2022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3BFB47B-9587-3540-98AB-FF6D8E8EB917}" type="slidenum">
              <a:rPr lang="en-US" smtClean="0"/>
              <a:t>‹#›</a:t>
            </a:fld>
            <a:endParaRPr lang="en-US" dirty="0"/>
          </a:p>
        </p:txBody>
      </p:sp>
    </p:spTree>
    <p:extLst>
      <p:ext uri="{BB962C8B-B14F-4D97-AF65-F5344CB8AC3E}">
        <p14:creationId xmlns:p14="http://schemas.microsoft.com/office/powerpoint/2010/main" val="68069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3F71B8A-FF51-2F45-B886-E436E0D75EF6}" type="datetimeFigureOut">
              <a:rPr lang="en-US" smtClean="0"/>
              <a:t>9/27/2022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3BFB47B-9587-3540-98AB-FF6D8E8EB917}" type="slidenum">
              <a:rPr lang="en-US" smtClean="0"/>
              <a:t>‹#›</a:t>
            </a:fld>
            <a:endParaRPr lang="en-US" dirty="0"/>
          </a:p>
        </p:txBody>
      </p:sp>
    </p:spTree>
    <p:extLst>
      <p:ext uri="{BB962C8B-B14F-4D97-AF65-F5344CB8AC3E}">
        <p14:creationId xmlns:p14="http://schemas.microsoft.com/office/powerpoint/2010/main" val="757728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3F71B8A-FF51-2F45-B886-E436E0D75EF6}" type="datetimeFigureOut">
              <a:rPr lang="en-US" smtClean="0"/>
              <a:t>9/27/2022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3BFB47B-9587-3540-98AB-FF6D8E8EB917}" type="slidenum">
              <a:rPr lang="en-US" smtClean="0"/>
              <a:t>‹#›</a:t>
            </a:fld>
            <a:endParaRPr lang="en-US" dirty="0"/>
          </a:p>
        </p:txBody>
      </p:sp>
    </p:spTree>
    <p:extLst>
      <p:ext uri="{BB962C8B-B14F-4D97-AF65-F5344CB8AC3E}">
        <p14:creationId xmlns:p14="http://schemas.microsoft.com/office/powerpoint/2010/main" val="57174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38855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3"/>
          </p:nvPr>
        </p:nvSpPr>
        <p:spPr>
          <a:xfrm>
            <a:off x="1866577" y="5992140"/>
            <a:ext cx="3086100" cy="365125"/>
          </a:xfrm>
          <a:prstGeom prst="rect">
            <a:avLst/>
          </a:prstGeom>
        </p:spPr>
        <p:txBody>
          <a:bodyPr/>
          <a:lstStyle/>
          <a:p>
            <a:endParaRPr lang="en-US" dirty="0"/>
          </a:p>
        </p:txBody>
      </p:sp>
    </p:spTree>
    <p:extLst>
      <p:ext uri="{BB962C8B-B14F-4D97-AF65-F5344CB8AC3E}">
        <p14:creationId xmlns:p14="http://schemas.microsoft.com/office/powerpoint/2010/main" val="607851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mbadill4@epc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97BAF6-88E3-B046-8CCF-F1B7F6F145CC}"/>
              </a:ext>
            </a:extLst>
          </p:cNvPr>
          <p:cNvSpPr txBox="1"/>
          <p:nvPr/>
        </p:nvSpPr>
        <p:spPr>
          <a:xfrm>
            <a:off x="210249" y="3192452"/>
            <a:ext cx="4010295" cy="3339376"/>
          </a:xfrm>
          <a:prstGeom prst="rect">
            <a:avLst/>
          </a:prstGeom>
          <a:noFill/>
        </p:spPr>
        <p:txBody>
          <a:bodyPr wrap="square" lIns="91440" tIns="45720" rIns="91440" bIns="45720" rtlCol="0" anchor="t">
            <a:spAutoFit/>
          </a:bodyPr>
          <a:lstStyle/>
          <a:p>
            <a:pPr algn="r"/>
            <a:r>
              <a:rPr lang="en-US" sz="2400" dirty="0">
                <a:solidFill>
                  <a:schemeClr val="bg1"/>
                </a:solidFill>
                <a:latin typeface="+mj-lt"/>
                <a:ea typeface="Helvetica" charset="0"/>
                <a:cs typeface="Helvetica" charset="0"/>
              </a:rPr>
              <a:t>Pathways in Technology Early College High School </a:t>
            </a:r>
          </a:p>
          <a:p>
            <a:pPr algn="r"/>
            <a:r>
              <a:rPr lang="en-US" sz="2400" dirty="0">
                <a:solidFill>
                  <a:srgbClr val="FFEC00"/>
                </a:solidFill>
                <a:latin typeface="+mj-lt"/>
                <a:ea typeface="Helvetica" charset="0"/>
                <a:cs typeface="Helvetica" charset="0"/>
              </a:rPr>
              <a:t>P-TECHS - RESET</a:t>
            </a:r>
          </a:p>
          <a:p>
            <a:pPr algn="r"/>
            <a:r>
              <a:rPr lang="en-US" sz="2000" dirty="0">
                <a:solidFill>
                  <a:srgbClr val="FFEC00"/>
                </a:solidFill>
                <a:latin typeface="+mj-lt"/>
                <a:ea typeface="Helvetica" charset="0"/>
                <a:cs typeface="Helvetica" charset="0"/>
              </a:rPr>
              <a:t>College, Career Readiness and Innovation</a:t>
            </a:r>
          </a:p>
          <a:p>
            <a:pPr algn="r">
              <a:lnSpc>
                <a:spcPct val="150000"/>
              </a:lnSpc>
            </a:pPr>
            <a:endParaRPr lang="en-US" sz="1500" dirty="0">
              <a:solidFill>
                <a:srgbClr val="FFFFFF"/>
              </a:solidFill>
              <a:latin typeface="+mj-lt"/>
              <a:ea typeface="Helvetica" charset="0"/>
              <a:cs typeface="Helvetica" charset="0"/>
            </a:endParaRPr>
          </a:p>
          <a:p>
            <a:pPr algn="r">
              <a:lnSpc>
                <a:spcPct val="150000"/>
              </a:lnSpc>
            </a:pPr>
            <a:r>
              <a:rPr lang="en-US" sz="1500" dirty="0">
                <a:solidFill>
                  <a:srgbClr val="FFFFFF"/>
                </a:solidFill>
                <a:latin typeface="+mj-lt"/>
                <a:ea typeface="Helvetica" charset="0"/>
                <a:cs typeface="Calibri"/>
              </a:rPr>
              <a:t>September and October, 2022</a:t>
            </a:r>
          </a:p>
          <a:p>
            <a:pPr algn="r"/>
            <a:r>
              <a:rPr lang="en-US" sz="1500" dirty="0">
                <a:solidFill>
                  <a:srgbClr val="FFFFFF"/>
                </a:solidFill>
                <a:latin typeface="+mj-lt"/>
                <a:ea typeface="Helvetica" charset="0"/>
                <a:cs typeface="Calibri" panose="020F0502020204030204" pitchFamily="34" charset="0"/>
              </a:rPr>
              <a:t>Jason Long</a:t>
            </a:r>
          </a:p>
          <a:p>
            <a:pPr algn="r"/>
            <a:r>
              <a:rPr lang="en-US" sz="1500" dirty="0">
                <a:solidFill>
                  <a:srgbClr val="FFFFFF"/>
                </a:solidFill>
                <a:latin typeface="+mj-lt"/>
                <a:ea typeface="Helvetica" charset="0"/>
                <a:cs typeface="Calibri" panose="020F0502020204030204" pitchFamily="34" charset="0"/>
              </a:rPr>
              <a:t>Executive Director, Secondary Schools</a:t>
            </a:r>
          </a:p>
          <a:p>
            <a:pPr algn="r"/>
            <a:endParaRPr lang="en-US" sz="2400" dirty="0">
              <a:solidFill>
                <a:srgbClr val="FFEC00"/>
              </a:solidFill>
              <a:latin typeface="Helvetica" charset="0"/>
              <a:ea typeface="Helvetica" charset="0"/>
              <a:cs typeface="Helvetica" charset="0"/>
            </a:endParaRPr>
          </a:p>
        </p:txBody>
      </p:sp>
    </p:spTree>
    <p:extLst>
      <p:ext uri="{BB962C8B-B14F-4D97-AF65-F5344CB8AC3E}">
        <p14:creationId xmlns:p14="http://schemas.microsoft.com/office/powerpoint/2010/main" val="159341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83660D-1570-4E43-BAE9-185DBC3EC183}"/>
              </a:ext>
            </a:extLst>
          </p:cNvPr>
          <p:cNvSpPr>
            <a:spLocks noGrp="1"/>
          </p:cNvSpPr>
          <p:nvPr>
            <p:ph idx="1"/>
          </p:nvPr>
        </p:nvSpPr>
        <p:spPr>
          <a:xfrm>
            <a:off x="7798" y="1445252"/>
            <a:ext cx="9144000" cy="3931818"/>
          </a:xfrm>
        </p:spPr>
        <p:txBody>
          <a:bodyPr vert="horz" lIns="91440" tIns="45720" rIns="91440" bIns="45720" rtlCol="0" anchor="t">
            <a:noAutofit/>
          </a:bodyPr>
          <a:lstStyle/>
          <a:p>
            <a:pPr>
              <a:lnSpc>
                <a:spcPct val="120000"/>
              </a:lnSpc>
              <a:buFont typeface="+mj-lt"/>
              <a:buChar char="•"/>
            </a:pPr>
            <a:r>
              <a:rPr lang="en-US" sz="1800" b="1" dirty="0"/>
              <a:t>Work</a:t>
            </a:r>
            <a:r>
              <a:rPr lang="en-US" sz="1800" dirty="0"/>
              <a:t> with local workforce to determine a list of high demand occupations and create pathways.</a:t>
            </a:r>
            <a:endParaRPr lang="en-US" sz="1800" dirty="0">
              <a:cs typeface="Arial"/>
            </a:endParaRPr>
          </a:p>
          <a:p>
            <a:pPr>
              <a:lnSpc>
                <a:spcPct val="120000"/>
              </a:lnSpc>
              <a:buFont typeface="+mj-lt"/>
              <a:buChar char="•"/>
            </a:pPr>
            <a:r>
              <a:rPr lang="en-US" sz="1800" b="1" dirty="0"/>
              <a:t>Establish</a:t>
            </a:r>
            <a:r>
              <a:rPr lang="en-US" sz="1800" dirty="0"/>
              <a:t> one or more career pathways, that include industry relevant courses.</a:t>
            </a:r>
            <a:endParaRPr lang="en-US" sz="1800" dirty="0">
              <a:cs typeface="Arial"/>
            </a:endParaRPr>
          </a:p>
          <a:p>
            <a:pPr>
              <a:lnSpc>
                <a:spcPct val="120000"/>
              </a:lnSpc>
              <a:buFont typeface="+mj-lt"/>
              <a:buChar char="•"/>
            </a:pPr>
            <a:r>
              <a:rPr lang="en-US" sz="1800" b="1" dirty="0"/>
              <a:t>Create</a:t>
            </a:r>
            <a:r>
              <a:rPr lang="en-US" sz="1800" dirty="0"/>
              <a:t> opportunities for students to complete </a:t>
            </a:r>
            <a:r>
              <a:rPr lang="en-US" sz="1800" dirty="0">
                <a:highlight>
                  <a:srgbClr val="FFFF00"/>
                </a:highlight>
              </a:rPr>
              <a:t>high school graduation</a:t>
            </a:r>
            <a:r>
              <a:rPr lang="en-US" sz="1800" dirty="0"/>
              <a:t> requirements </a:t>
            </a:r>
            <a:r>
              <a:rPr lang="en-US" sz="1800" b="1" dirty="0">
                <a:highlight>
                  <a:srgbClr val="FFFF00"/>
                </a:highlight>
              </a:rPr>
              <a:t>and</a:t>
            </a:r>
            <a:r>
              <a:rPr lang="en-US" sz="1800" dirty="0"/>
              <a:t> either an </a:t>
            </a:r>
            <a:r>
              <a:rPr lang="en-US" sz="1800" dirty="0">
                <a:highlight>
                  <a:srgbClr val="FFFF00"/>
                </a:highlight>
              </a:rPr>
              <a:t>associate degree</a:t>
            </a:r>
            <a:r>
              <a:rPr lang="en-US" sz="1800" dirty="0"/>
              <a:t>, </a:t>
            </a:r>
            <a:r>
              <a:rPr lang="en-US" sz="1800" dirty="0">
                <a:highlight>
                  <a:srgbClr val="FFFF00"/>
                </a:highlight>
              </a:rPr>
              <a:t>post-secondary certificate</a:t>
            </a:r>
            <a:r>
              <a:rPr lang="en-US" sz="1800" dirty="0"/>
              <a:t> provide by an IHE, or Industry Certification by the end of the sixth year (grade 14)</a:t>
            </a:r>
            <a:endParaRPr lang="en-US" sz="1800" dirty="0">
              <a:cs typeface="Arial"/>
            </a:endParaRPr>
          </a:p>
          <a:p>
            <a:pPr>
              <a:lnSpc>
                <a:spcPct val="120000"/>
              </a:lnSpc>
              <a:buFont typeface="+mj-lt"/>
              <a:buChar char="•"/>
            </a:pPr>
            <a:r>
              <a:rPr lang="en-US" sz="1800" b="1" dirty="0"/>
              <a:t>Measure</a:t>
            </a:r>
            <a:r>
              <a:rPr lang="en-US" sz="1800" dirty="0"/>
              <a:t> student progress</a:t>
            </a:r>
            <a:r>
              <a:rPr lang="en-US" sz="1800" dirty="0">
                <a:cs typeface="Arial"/>
              </a:rPr>
              <a:t> through an assessment process</a:t>
            </a:r>
          </a:p>
          <a:p>
            <a:pPr>
              <a:lnSpc>
                <a:spcPct val="120000"/>
              </a:lnSpc>
              <a:buFont typeface="+mj-lt"/>
              <a:buChar char="•"/>
            </a:pPr>
            <a:r>
              <a:rPr lang="en-US" sz="1800" b="1" dirty="0"/>
              <a:t>Implement</a:t>
            </a:r>
            <a:r>
              <a:rPr lang="en-US" sz="1800" dirty="0"/>
              <a:t> a structured data review process to identify students' strengths/weaknesses to provide individual student support</a:t>
            </a:r>
            <a:endParaRPr lang="en-US" sz="1800" dirty="0">
              <a:cs typeface="Arial"/>
            </a:endParaRPr>
          </a:p>
          <a:p>
            <a:pPr>
              <a:lnSpc>
                <a:spcPct val="120000"/>
              </a:lnSpc>
              <a:buFont typeface="+mj-lt"/>
              <a:buChar char="•"/>
            </a:pPr>
            <a:r>
              <a:rPr lang="en-US" sz="1800" b="1" dirty="0"/>
              <a:t>Provide</a:t>
            </a:r>
            <a:r>
              <a:rPr lang="en-US" sz="1800" dirty="0"/>
              <a:t> support for students to obtain industry certifications/licenses </a:t>
            </a:r>
            <a:endParaRPr lang="en-US" sz="1800" dirty="0">
              <a:cs typeface="Arial"/>
            </a:endParaRPr>
          </a:p>
          <a:p>
            <a:endParaRPr lang="en-US" sz="1800" dirty="0">
              <a:cs typeface="Arial"/>
            </a:endParaRPr>
          </a:p>
        </p:txBody>
      </p:sp>
      <p:graphicFrame>
        <p:nvGraphicFramePr>
          <p:cNvPr id="4" name="Table 3">
            <a:extLst>
              <a:ext uri="{FF2B5EF4-FFF2-40B4-BE49-F238E27FC236}">
                <a16:creationId xmlns:a16="http://schemas.microsoft.com/office/drawing/2014/main" id="{1281D1BC-E338-B94D-A413-3654AFF2B787}"/>
              </a:ext>
            </a:extLst>
          </p:cNvPr>
          <p:cNvGraphicFramePr>
            <a:graphicFrameLocks noGrp="1"/>
          </p:cNvGraphicFramePr>
          <p:nvPr>
            <p:extLst>
              <p:ext uri="{D42A27DB-BD31-4B8C-83A1-F6EECF244321}">
                <p14:modId xmlns:p14="http://schemas.microsoft.com/office/powerpoint/2010/main" val="1466979057"/>
              </p:ext>
            </p:extLst>
          </p:nvPr>
        </p:nvGraphicFramePr>
        <p:xfrm>
          <a:off x="7798" y="2545"/>
          <a:ext cx="9138734" cy="1524000"/>
        </p:xfrm>
        <a:graphic>
          <a:graphicData uri="http://schemas.openxmlformats.org/drawingml/2006/table">
            <a:tbl>
              <a:tblPr/>
              <a:tblGrid>
                <a:gridCol w="9138734">
                  <a:extLst>
                    <a:ext uri="{9D8B030D-6E8A-4147-A177-3AD203B41FA5}">
                      <a16:colId xmlns:a16="http://schemas.microsoft.com/office/drawing/2014/main" val="1274918677"/>
                    </a:ext>
                  </a:extLst>
                </a:gridCol>
              </a:tblGrid>
              <a:tr h="1481328">
                <a:tc>
                  <a:txBody>
                    <a:bodyPr/>
                    <a:lstStyle/>
                    <a:p>
                      <a:pPr>
                        <a:buNone/>
                      </a:pPr>
                      <a:r>
                        <a:rPr lang="en-US" sz="2000" b="1" dirty="0">
                          <a:solidFill>
                            <a:srgbClr val="000000"/>
                          </a:solidFill>
                          <a:effectLst/>
                          <a:latin typeface="Arial"/>
                        </a:rPr>
                        <a:t>Benchmark 4: Curriculum, Instruction, and Assessment </a:t>
                      </a:r>
                      <a:endParaRPr lang="en-US" sz="2000" dirty="0">
                        <a:solidFill>
                          <a:srgbClr val="000000"/>
                        </a:solidFill>
                        <a:effectLst/>
                        <a:latin typeface="Arial"/>
                      </a:endParaRPr>
                    </a:p>
                    <a:p>
                      <a:pPr>
                        <a:buNone/>
                      </a:pPr>
                      <a:r>
                        <a:rPr lang="en-US" sz="2000" dirty="0">
                          <a:solidFill>
                            <a:srgbClr val="000000"/>
                          </a:solidFill>
                          <a:effectLst/>
                          <a:latin typeface="Arial"/>
                        </a:rPr>
                        <a:t>The PTECH program shall provide a rigorous course of study that enables a participating student to receive a high school diploma, an associate degree, postsecondary certificate provided by an IHE, or industry certification during Grades 9-14. </a:t>
                      </a:r>
                    </a:p>
                  </a:txBody>
                  <a:tcPr marL="47625" marR="47625" marT="0" marB="0">
                    <a:lnL>
                      <a:noFill/>
                    </a:lnL>
                    <a:lnR>
                      <a:noFill/>
                    </a:lnR>
                    <a:lnT>
                      <a:noFill/>
                    </a:lnT>
                    <a:lnB>
                      <a:noFill/>
                    </a:lnB>
                  </a:tcPr>
                </a:tc>
                <a:extLst>
                  <a:ext uri="{0D108BD9-81ED-4DB2-BD59-A6C34878D82A}">
                    <a16:rowId xmlns:a16="http://schemas.microsoft.com/office/drawing/2014/main" val="3378601240"/>
                  </a:ext>
                </a:extLst>
              </a:tr>
            </a:tbl>
          </a:graphicData>
        </a:graphic>
      </p:graphicFrame>
    </p:spTree>
    <p:extLst>
      <p:ext uri="{BB962C8B-B14F-4D97-AF65-F5344CB8AC3E}">
        <p14:creationId xmlns:p14="http://schemas.microsoft.com/office/powerpoint/2010/main" val="3049910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754144-C288-0047-8F25-54EB830A3C5C}"/>
              </a:ext>
            </a:extLst>
          </p:cNvPr>
          <p:cNvSpPr>
            <a:spLocks noGrp="1"/>
          </p:cNvSpPr>
          <p:nvPr>
            <p:ph idx="1"/>
          </p:nvPr>
        </p:nvSpPr>
        <p:spPr>
          <a:xfrm>
            <a:off x="-1" y="2026908"/>
            <a:ext cx="9143999" cy="3353538"/>
          </a:xfrm>
        </p:spPr>
        <p:txBody>
          <a:bodyPr vert="horz" lIns="91440" tIns="45720" rIns="91440" bIns="45720" rtlCol="0" anchor="t">
            <a:normAutofit lnSpcReduction="10000"/>
          </a:bodyPr>
          <a:lstStyle/>
          <a:p>
            <a:pPr marL="514350" indent="-514350">
              <a:buFont typeface="+mj-lt"/>
              <a:buAutoNum type="arabicPeriod"/>
            </a:pPr>
            <a:r>
              <a:rPr lang="en-US" sz="2400" dirty="0"/>
              <a:t>Collaborate with local workforce development agencies to define local workforce needs</a:t>
            </a:r>
            <a:endParaRPr lang="en-US" sz="2400" dirty="0">
              <a:cs typeface="Arial"/>
            </a:endParaRPr>
          </a:p>
          <a:p>
            <a:pPr marL="514350" indent="-514350">
              <a:buFont typeface="+mj-lt"/>
              <a:buAutoNum type="arabicPeriod"/>
            </a:pPr>
            <a:r>
              <a:rPr lang="en-US" sz="2400" dirty="0"/>
              <a:t>The PTECH shall provide</a:t>
            </a:r>
            <a:r>
              <a:rPr lang="en-US" sz="2400" dirty="0">
                <a:cs typeface="Arial"/>
              </a:rPr>
              <a:t>:</a:t>
            </a:r>
          </a:p>
          <a:p>
            <a:pPr lvl="1"/>
            <a:r>
              <a:rPr lang="en-US" dirty="0"/>
              <a:t>Age level appropriate work-based learning that includes </a:t>
            </a:r>
            <a:r>
              <a:rPr lang="en-US" dirty="0">
                <a:highlight>
                  <a:srgbClr val="FFFF00"/>
                </a:highlight>
              </a:rPr>
              <a:t>career awareness, career exploration, career preparation, and career experience</a:t>
            </a:r>
          </a:p>
          <a:p>
            <a:pPr lvl="1"/>
            <a:r>
              <a:rPr lang="en-US" dirty="0"/>
              <a:t>Extracurricular activities</a:t>
            </a:r>
          </a:p>
          <a:p>
            <a:pPr lvl="1"/>
            <a:r>
              <a:rPr lang="en-US" dirty="0"/>
              <a:t>Opportunities for career-building skills through job </a:t>
            </a:r>
            <a:r>
              <a:rPr lang="en-US" dirty="0">
                <a:highlight>
                  <a:srgbClr val="FFFF00"/>
                </a:highlight>
              </a:rPr>
              <a:t>shadowing, internships, mentoring and apprenticeships</a:t>
            </a:r>
            <a:endParaRPr lang="en-US" dirty="0">
              <a:highlight>
                <a:srgbClr val="FFFF00"/>
              </a:highlight>
              <a:cs typeface="Arial"/>
            </a:endParaRPr>
          </a:p>
        </p:txBody>
      </p:sp>
      <p:graphicFrame>
        <p:nvGraphicFramePr>
          <p:cNvPr id="4" name="Table 3">
            <a:extLst>
              <a:ext uri="{FF2B5EF4-FFF2-40B4-BE49-F238E27FC236}">
                <a16:creationId xmlns:a16="http://schemas.microsoft.com/office/drawing/2014/main" id="{CA968C02-CE17-CF4E-BD6D-121287DEE9B3}"/>
              </a:ext>
            </a:extLst>
          </p:cNvPr>
          <p:cNvGraphicFramePr>
            <a:graphicFrameLocks noGrp="1"/>
          </p:cNvGraphicFramePr>
          <p:nvPr>
            <p:extLst>
              <p:ext uri="{D42A27DB-BD31-4B8C-83A1-F6EECF244321}">
                <p14:modId xmlns:p14="http://schemas.microsoft.com/office/powerpoint/2010/main" val="2665484134"/>
              </p:ext>
            </p:extLst>
          </p:nvPr>
        </p:nvGraphicFramePr>
        <p:xfrm>
          <a:off x="-1" y="0"/>
          <a:ext cx="9052556" cy="1524000"/>
        </p:xfrm>
        <a:graphic>
          <a:graphicData uri="http://schemas.openxmlformats.org/drawingml/2006/table">
            <a:tbl>
              <a:tblPr/>
              <a:tblGrid>
                <a:gridCol w="9052556">
                  <a:extLst>
                    <a:ext uri="{9D8B030D-6E8A-4147-A177-3AD203B41FA5}">
                      <a16:colId xmlns:a16="http://schemas.microsoft.com/office/drawing/2014/main" val="2605157589"/>
                    </a:ext>
                  </a:extLst>
                </a:gridCol>
              </a:tblGrid>
              <a:tr h="0">
                <a:tc>
                  <a:txBody>
                    <a:bodyPr/>
                    <a:lstStyle/>
                    <a:p>
                      <a:pPr>
                        <a:buNone/>
                      </a:pPr>
                      <a:r>
                        <a:rPr lang="en-US" sz="2000" b="1" dirty="0">
                          <a:solidFill>
                            <a:srgbClr val="000000"/>
                          </a:solidFill>
                          <a:effectLst/>
                          <a:latin typeface="Arial"/>
                        </a:rPr>
                        <a:t>Benchmark 5: Work-Based Learning </a:t>
                      </a:r>
                      <a:endParaRPr lang="en-US" sz="2000" dirty="0">
                        <a:solidFill>
                          <a:srgbClr val="000000"/>
                        </a:solidFill>
                        <a:effectLst/>
                        <a:latin typeface="Arial"/>
                      </a:endParaRPr>
                    </a:p>
                    <a:p>
                      <a:pPr>
                        <a:buNone/>
                      </a:pPr>
                      <a:r>
                        <a:rPr lang="en-US" sz="2000" dirty="0">
                          <a:solidFill>
                            <a:srgbClr val="000000"/>
                          </a:solidFill>
                          <a:effectLst/>
                          <a:latin typeface="Arial"/>
                        </a:rPr>
                        <a:t>The PTECH program must offer students a variety of relevant, high-skill work-based learning experiences at every grade level that respond to student interest and regional employer needs and contribute to students earning aligned industry certifications and credentials. </a:t>
                      </a:r>
                    </a:p>
                  </a:txBody>
                  <a:tcPr marL="47625" marR="47625" marT="0" marB="0">
                    <a:lnL>
                      <a:noFill/>
                    </a:lnL>
                    <a:lnR>
                      <a:noFill/>
                    </a:lnR>
                    <a:lnT>
                      <a:noFill/>
                    </a:lnT>
                    <a:lnB>
                      <a:noFill/>
                    </a:lnB>
                  </a:tcPr>
                </a:tc>
                <a:extLst>
                  <a:ext uri="{0D108BD9-81ED-4DB2-BD59-A6C34878D82A}">
                    <a16:rowId xmlns:a16="http://schemas.microsoft.com/office/drawing/2014/main" val="2563788754"/>
                  </a:ext>
                </a:extLst>
              </a:tr>
            </a:tbl>
          </a:graphicData>
        </a:graphic>
      </p:graphicFrame>
    </p:spTree>
    <p:extLst>
      <p:ext uri="{BB962C8B-B14F-4D97-AF65-F5344CB8AC3E}">
        <p14:creationId xmlns:p14="http://schemas.microsoft.com/office/powerpoint/2010/main" val="2625198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9880D2-C5F9-FF40-828A-335EDD3267E0}"/>
              </a:ext>
            </a:extLst>
          </p:cNvPr>
          <p:cNvSpPr>
            <a:spLocks noGrp="1"/>
          </p:cNvSpPr>
          <p:nvPr>
            <p:ph idx="1"/>
          </p:nvPr>
        </p:nvSpPr>
        <p:spPr>
          <a:xfrm>
            <a:off x="0" y="2141927"/>
            <a:ext cx="9144000" cy="3166633"/>
          </a:xfrm>
        </p:spPr>
        <p:txBody>
          <a:bodyPr vert="horz" lIns="91440" tIns="45720" rIns="91440" bIns="45720" rtlCol="0" anchor="t">
            <a:normAutofit lnSpcReduction="10000"/>
          </a:bodyPr>
          <a:lstStyle/>
          <a:p>
            <a:pPr marL="514350" indent="-514350">
              <a:buFont typeface="+mj-lt"/>
              <a:buAutoNum type="arabicPeriod"/>
            </a:pPr>
            <a:r>
              <a:rPr lang="en-US" sz="2200" b="1" dirty="0"/>
              <a:t>Personalized Learning Environment:</a:t>
            </a:r>
          </a:p>
          <a:p>
            <a:pPr lvl="1"/>
            <a:r>
              <a:rPr lang="en-US" sz="2000" dirty="0"/>
              <a:t>Develop individualized, college and career focused student plan</a:t>
            </a:r>
          </a:p>
          <a:p>
            <a:pPr lvl="1"/>
            <a:r>
              <a:rPr lang="en-US" sz="2000" dirty="0"/>
              <a:t>Provide advisory and/or college readiness and support built into the program of study.</a:t>
            </a:r>
          </a:p>
          <a:p>
            <a:pPr lvl="1"/>
            <a:r>
              <a:rPr lang="en-US" sz="2000" dirty="0"/>
              <a:t>Provide bridge programs</a:t>
            </a:r>
          </a:p>
          <a:p>
            <a:pPr lvl="1"/>
            <a:r>
              <a:rPr lang="en-US" sz="2000" dirty="0">
                <a:highlight>
                  <a:srgbClr val="FFFF00"/>
                </a:highlight>
              </a:rPr>
              <a:t>Establish an industry mentorship program</a:t>
            </a:r>
          </a:p>
          <a:p>
            <a:pPr marL="514350" indent="-514350">
              <a:buFont typeface="+mj-lt"/>
              <a:buAutoNum type="arabicPeriod"/>
            </a:pPr>
            <a:r>
              <a:rPr lang="en-US" sz="2200" b="1" dirty="0"/>
              <a:t>Social and Emotional supports:</a:t>
            </a:r>
            <a:endParaRPr lang="en-US" sz="2200" b="1" dirty="0">
              <a:cs typeface="Arial"/>
            </a:endParaRPr>
          </a:p>
          <a:p>
            <a:pPr lvl="1"/>
            <a:r>
              <a:rPr lang="en-US" sz="1800" dirty="0">
                <a:highlight>
                  <a:srgbClr val="FFFF00"/>
                </a:highlight>
              </a:rPr>
              <a:t>Skill building instruction for students (time management, study skills, and relationship skills)</a:t>
            </a:r>
          </a:p>
          <a:p>
            <a:pPr lvl="1"/>
            <a:r>
              <a:rPr lang="en-US" sz="1800" dirty="0"/>
              <a:t>Connect to social services as needed</a:t>
            </a:r>
          </a:p>
          <a:p>
            <a:pPr lvl="1"/>
            <a:endParaRPr lang="en-US" dirty="0"/>
          </a:p>
        </p:txBody>
      </p:sp>
      <p:graphicFrame>
        <p:nvGraphicFramePr>
          <p:cNvPr id="4" name="Table 3">
            <a:extLst>
              <a:ext uri="{FF2B5EF4-FFF2-40B4-BE49-F238E27FC236}">
                <a16:creationId xmlns:a16="http://schemas.microsoft.com/office/drawing/2014/main" id="{E670EC69-FA4E-DE48-B1BE-6EC3A789DD9E}"/>
              </a:ext>
            </a:extLst>
          </p:cNvPr>
          <p:cNvGraphicFramePr>
            <a:graphicFrameLocks noGrp="1"/>
          </p:cNvGraphicFramePr>
          <p:nvPr>
            <p:extLst>
              <p:ext uri="{D42A27DB-BD31-4B8C-83A1-F6EECF244321}">
                <p14:modId xmlns:p14="http://schemas.microsoft.com/office/powerpoint/2010/main" val="2434070942"/>
              </p:ext>
            </p:extLst>
          </p:nvPr>
        </p:nvGraphicFramePr>
        <p:xfrm>
          <a:off x="-14377" y="14377"/>
          <a:ext cx="9144000" cy="2133600"/>
        </p:xfrm>
        <a:graphic>
          <a:graphicData uri="http://schemas.openxmlformats.org/drawingml/2006/table">
            <a:tbl>
              <a:tblPr/>
              <a:tblGrid>
                <a:gridCol w="9144000">
                  <a:extLst>
                    <a:ext uri="{9D8B030D-6E8A-4147-A177-3AD203B41FA5}">
                      <a16:colId xmlns:a16="http://schemas.microsoft.com/office/drawing/2014/main" val="533565350"/>
                    </a:ext>
                  </a:extLst>
                </a:gridCol>
              </a:tblGrid>
              <a:tr h="0">
                <a:tc>
                  <a:txBody>
                    <a:bodyPr/>
                    <a:lstStyle/>
                    <a:p>
                      <a:pPr>
                        <a:buNone/>
                      </a:pPr>
                      <a:r>
                        <a:rPr lang="en-US" sz="2000" b="1" dirty="0">
                          <a:solidFill>
                            <a:srgbClr val="000000"/>
                          </a:solidFill>
                          <a:effectLst/>
                          <a:latin typeface="Arial"/>
                        </a:rPr>
                        <a:t>Benchmark 6: Student Support </a:t>
                      </a:r>
                      <a:endParaRPr lang="en-US" sz="2000" dirty="0">
                        <a:solidFill>
                          <a:srgbClr val="000000"/>
                        </a:solidFill>
                        <a:effectLst/>
                        <a:latin typeface="Arial"/>
                      </a:endParaRPr>
                    </a:p>
                    <a:p>
                      <a:pPr>
                        <a:buNone/>
                      </a:pPr>
                      <a:r>
                        <a:rPr lang="en-US" sz="2000" dirty="0">
                          <a:solidFill>
                            <a:srgbClr val="000000"/>
                          </a:solidFill>
                          <a:effectLst/>
                          <a:latin typeface="Arial"/>
                        </a:rPr>
                        <a:t>PTECH will provide wrap-around strategies and services involving multiple stakeholders (parents, teachers, counselors, community members, etc.) to strengthen both the academic and technical skills necessary for high school and college readiness, as well as provide academic, technical, and individual </a:t>
                      </a:r>
                      <a:r>
                        <a:rPr lang="en-US" sz="2000" dirty="0">
                          <a:solidFill>
                            <a:srgbClr val="000000"/>
                          </a:solidFill>
                          <a:effectLst/>
                          <a:highlight>
                            <a:srgbClr val="FFEC00"/>
                          </a:highlight>
                          <a:latin typeface="Arial"/>
                        </a:rPr>
                        <a:t>support</a:t>
                      </a:r>
                      <a:r>
                        <a:rPr lang="en-US" sz="2000" dirty="0">
                          <a:solidFill>
                            <a:srgbClr val="000000"/>
                          </a:solidFill>
                          <a:effectLst/>
                          <a:latin typeface="Arial"/>
                        </a:rPr>
                        <a:t> for students to be successful in rigorous academic and work-based learning experiences. </a:t>
                      </a:r>
                    </a:p>
                  </a:txBody>
                  <a:tcPr marL="47625" marR="47625" marT="0" marB="0">
                    <a:lnL>
                      <a:noFill/>
                    </a:lnL>
                    <a:lnR>
                      <a:noFill/>
                    </a:lnR>
                    <a:lnT>
                      <a:noFill/>
                    </a:lnT>
                    <a:lnB>
                      <a:noFill/>
                    </a:lnB>
                  </a:tcPr>
                </a:tc>
                <a:extLst>
                  <a:ext uri="{0D108BD9-81ED-4DB2-BD59-A6C34878D82A}">
                    <a16:rowId xmlns:a16="http://schemas.microsoft.com/office/drawing/2014/main" val="1347979572"/>
                  </a:ext>
                </a:extLst>
              </a:tr>
            </a:tbl>
          </a:graphicData>
        </a:graphic>
      </p:graphicFrame>
    </p:spTree>
    <p:extLst>
      <p:ext uri="{BB962C8B-B14F-4D97-AF65-F5344CB8AC3E}">
        <p14:creationId xmlns:p14="http://schemas.microsoft.com/office/powerpoint/2010/main" val="2384853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C17E432-2FB2-8478-585A-645E5A2FEDC2}"/>
              </a:ext>
            </a:extLst>
          </p:cNvPr>
          <p:cNvSpPr>
            <a:spLocks noGrp="1"/>
          </p:cNvSpPr>
          <p:nvPr>
            <p:ph idx="1"/>
          </p:nvPr>
        </p:nvSpPr>
        <p:spPr>
          <a:xfrm>
            <a:off x="0" y="3084512"/>
            <a:ext cx="9144000" cy="688975"/>
          </a:xfrm>
        </p:spPr>
        <p:txBody>
          <a:bodyPr>
            <a:noAutofit/>
          </a:bodyPr>
          <a:lstStyle/>
          <a:p>
            <a:pPr marL="0" indent="0" algn="ctr">
              <a:buNone/>
            </a:pPr>
            <a:r>
              <a:rPr lang="en-US" sz="4000" b="1" dirty="0"/>
              <a:t>PTECH OBMS</a:t>
            </a:r>
          </a:p>
        </p:txBody>
      </p:sp>
    </p:spTree>
    <p:extLst>
      <p:ext uri="{BB962C8B-B14F-4D97-AF65-F5344CB8AC3E}">
        <p14:creationId xmlns:p14="http://schemas.microsoft.com/office/powerpoint/2010/main" val="4252133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BEF388E-27CF-F441-BE2A-79142456467C}"/>
              </a:ext>
            </a:extLst>
          </p:cNvPr>
          <p:cNvPicPr>
            <a:picLocks noGrp="1" noChangeAspect="1"/>
          </p:cNvPicPr>
          <p:nvPr>
            <p:ph idx="1"/>
          </p:nvPr>
        </p:nvPicPr>
        <p:blipFill>
          <a:blip r:embed="rId2"/>
          <a:stretch>
            <a:fillRect/>
          </a:stretch>
        </p:blipFill>
        <p:spPr>
          <a:xfrm>
            <a:off x="482600" y="903796"/>
            <a:ext cx="8178799" cy="5050408"/>
          </a:xfrm>
          <a:prstGeom prst="rect">
            <a:avLst/>
          </a:prstGeom>
        </p:spPr>
      </p:pic>
      <p:sp>
        <p:nvSpPr>
          <p:cNvPr id="2" name="Frame 1">
            <a:extLst>
              <a:ext uri="{FF2B5EF4-FFF2-40B4-BE49-F238E27FC236}">
                <a16:creationId xmlns:a16="http://schemas.microsoft.com/office/drawing/2014/main" id="{3D5B47BB-7747-BD4B-8047-7CAB983F9043}"/>
              </a:ext>
            </a:extLst>
          </p:cNvPr>
          <p:cNvSpPr/>
          <p:nvPr/>
        </p:nvSpPr>
        <p:spPr>
          <a:xfrm>
            <a:off x="556590" y="2425149"/>
            <a:ext cx="2057401" cy="71194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7B89B7DF-2887-4C40-931C-763866C1C96E}"/>
              </a:ext>
            </a:extLst>
          </p:cNvPr>
          <p:cNvSpPr/>
          <p:nvPr/>
        </p:nvSpPr>
        <p:spPr>
          <a:xfrm>
            <a:off x="6530009" y="2425149"/>
            <a:ext cx="2057401" cy="71194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1370B6FC-7733-7846-9D57-00AA97158F74}"/>
              </a:ext>
            </a:extLst>
          </p:cNvPr>
          <p:cNvSpPr/>
          <p:nvPr/>
        </p:nvSpPr>
        <p:spPr>
          <a:xfrm>
            <a:off x="2544416" y="1272208"/>
            <a:ext cx="6042993" cy="36667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85505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AF78503-42B1-624A-BBE2-A2A2B565A5A3}"/>
              </a:ext>
            </a:extLst>
          </p:cNvPr>
          <p:cNvPicPr>
            <a:picLocks noGrp="1" noChangeAspect="1"/>
          </p:cNvPicPr>
          <p:nvPr>
            <p:ph idx="1"/>
          </p:nvPr>
        </p:nvPicPr>
        <p:blipFill>
          <a:blip r:embed="rId2"/>
          <a:stretch>
            <a:fillRect/>
          </a:stretch>
        </p:blipFill>
        <p:spPr>
          <a:xfrm>
            <a:off x="482600" y="729996"/>
            <a:ext cx="8178799" cy="5398007"/>
          </a:xfrm>
          <a:prstGeom prst="rect">
            <a:avLst/>
          </a:prstGeom>
        </p:spPr>
      </p:pic>
      <p:sp>
        <p:nvSpPr>
          <p:cNvPr id="3" name="Frame 2">
            <a:extLst>
              <a:ext uri="{FF2B5EF4-FFF2-40B4-BE49-F238E27FC236}">
                <a16:creationId xmlns:a16="http://schemas.microsoft.com/office/drawing/2014/main" id="{23738EA1-23CE-184F-B2EB-A41E6D6172C9}"/>
              </a:ext>
            </a:extLst>
          </p:cNvPr>
          <p:cNvSpPr/>
          <p:nvPr/>
        </p:nvSpPr>
        <p:spPr>
          <a:xfrm>
            <a:off x="566531" y="2822713"/>
            <a:ext cx="1928190" cy="67288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CC7ADA69-23E1-FB4F-95E3-F62F354D9E00}"/>
              </a:ext>
            </a:extLst>
          </p:cNvPr>
          <p:cNvSpPr/>
          <p:nvPr/>
        </p:nvSpPr>
        <p:spPr>
          <a:xfrm>
            <a:off x="6649278" y="2822712"/>
            <a:ext cx="1928191" cy="67287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8FD94247-129F-E847-BAED-A1F4AEC0B28D}"/>
              </a:ext>
            </a:extLst>
          </p:cNvPr>
          <p:cNvSpPr/>
          <p:nvPr/>
        </p:nvSpPr>
        <p:spPr>
          <a:xfrm>
            <a:off x="566531" y="3975653"/>
            <a:ext cx="1928190" cy="67288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51828114-388D-C74E-AC72-19A52284C495}"/>
              </a:ext>
            </a:extLst>
          </p:cNvPr>
          <p:cNvSpPr/>
          <p:nvPr/>
        </p:nvSpPr>
        <p:spPr>
          <a:xfrm>
            <a:off x="2494721" y="1053548"/>
            <a:ext cx="6082748" cy="28969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420FAE82-6ED3-3A42-AC61-AF9022BCC5D4}"/>
              </a:ext>
            </a:extLst>
          </p:cNvPr>
          <p:cNvSpPr/>
          <p:nvPr/>
        </p:nvSpPr>
        <p:spPr>
          <a:xfrm>
            <a:off x="6649277" y="3975654"/>
            <a:ext cx="1928191" cy="67287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7555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0056113-F1DE-6746-BCC6-57CC8D9CBA2D}"/>
              </a:ext>
            </a:extLst>
          </p:cNvPr>
          <p:cNvPicPr>
            <a:picLocks noGrp="1" noChangeAspect="1"/>
          </p:cNvPicPr>
          <p:nvPr>
            <p:ph idx="1"/>
          </p:nvPr>
        </p:nvPicPr>
        <p:blipFill>
          <a:blip r:embed="rId2"/>
          <a:stretch>
            <a:fillRect/>
          </a:stretch>
        </p:blipFill>
        <p:spPr>
          <a:xfrm>
            <a:off x="482600" y="1200277"/>
            <a:ext cx="8178799" cy="4457445"/>
          </a:xfrm>
          <a:prstGeom prst="rect">
            <a:avLst/>
          </a:prstGeom>
        </p:spPr>
      </p:pic>
      <p:sp>
        <p:nvSpPr>
          <p:cNvPr id="2" name="Frame 1">
            <a:extLst>
              <a:ext uri="{FF2B5EF4-FFF2-40B4-BE49-F238E27FC236}">
                <a16:creationId xmlns:a16="http://schemas.microsoft.com/office/drawing/2014/main" id="{29401BA5-596B-554A-95CE-E815B962A917}"/>
              </a:ext>
            </a:extLst>
          </p:cNvPr>
          <p:cNvSpPr/>
          <p:nvPr/>
        </p:nvSpPr>
        <p:spPr>
          <a:xfrm>
            <a:off x="482600" y="3985591"/>
            <a:ext cx="2041939" cy="32615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A46994F8-3F2D-8E45-9B29-B4774AF622BE}"/>
              </a:ext>
            </a:extLst>
          </p:cNvPr>
          <p:cNvSpPr/>
          <p:nvPr/>
        </p:nvSpPr>
        <p:spPr>
          <a:xfrm>
            <a:off x="6569765" y="3985591"/>
            <a:ext cx="1987826" cy="32615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A6D21D09-0118-8B4C-BB8B-025263540A22}"/>
              </a:ext>
            </a:extLst>
          </p:cNvPr>
          <p:cNvSpPr/>
          <p:nvPr/>
        </p:nvSpPr>
        <p:spPr>
          <a:xfrm>
            <a:off x="2524539" y="1600200"/>
            <a:ext cx="6033052" cy="57325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24239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C17E432-2FB2-8478-585A-645E5A2FEDC2}"/>
              </a:ext>
            </a:extLst>
          </p:cNvPr>
          <p:cNvSpPr>
            <a:spLocks noGrp="1"/>
          </p:cNvSpPr>
          <p:nvPr>
            <p:ph idx="1"/>
          </p:nvPr>
        </p:nvSpPr>
        <p:spPr>
          <a:xfrm>
            <a:off x="0" y="3084512"/>
            <a:ext cx="9144000" cy="688975"/>
          </a:xfrm>
        </p:spPr>
        <p:txBody>
          <a:bodyPr>
            <a:noAutofit/>
          </a:bodyPr>
          <a:lstStyle/>
          <a:p>
            <a:pPr marL="0" indent="0" algn="ctr">
              <a:buNone/>
            </a:pPr>
            <a:r>
              <a:rPr lang="en-US" sz="4000" b="1" dirty="0"/>
              <a:t>PTECH EPISD Design and Status</a:t>
            </a:r>
          </a:p>
        </p:txBody>
      </p:sp>
    </p:spTree>
    <p:extLst>
      <p:ext uri="{BB962C8B-B14F-4D97-AF65-F5344CB8AC3E}">
        <p14:creationId xmlns:p14="http://schemas.microsoft.com/office/powerpoint/2010/main" val="3272084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670EC69-FA4E-DE48-B1BE-6EC3A789DD9E}"/>
              </a:ext>
            </a:extLst>
          </p:cNvPr>
          <p:cNvGraphicFramePr>
            <a:graphicFrameLocks noGrp="1"/>
          </p:cNvGraphicFramePr>
          <p:nvPr>
            <p:extLst>
              <p:ext uri="{D42A27DB-BD31-4B8C-83A1-F6EECF244321}">
                <p14:modId xmlns:p14="http://schemas.microsoft.com/office/powerpoint/2010/main" val="3282175780"/>
              </p:ext>
            </p:extLst>
          </p:nvPr>
        </p:nvGraphicFramePr>
        <p:xfrm>
          <a:off x="1143001" y="958922"/>
          <a:ext cx="6868783" cy="457200"/>
        </p:xfrm>
        <a:graphic>
          <a:graphicData uri="http://schemas.openxmlformats.org/drawingml/2006/table">
            <a:tbl>
              <a:tblPr/>
              <a:tblGrid>
                <a:gridCol w="6868783">
                  <a:extLst>
                    <a:ext uri="{9D8B030D-6E8A-4147-A177-3AD203B41FA5}">
                      <a16:colId xmlns:a16="http://schemas.microsoft.com/office/drawing/2014/main" val="533565350"/>
                    </a:ext>
                  </a:extLst>
                </a:gridCol>
              </a:tblGrid>
              <a:tr h="457200">
                <a:tc>
                  <a:txBody>
                    <a:bodyPr/>
                    <a:lstStyle/>
                    <a:p>
                      <a:pPr algn="ctr">
                        <a:buNone/>
                      </a:pPr>
                      <a:r>
                        <a:rPr lang="en-US" sz="1500" b="1" dirty="0">
                          <a:solidFill>
                            <a:srgbClr val="000000"/>
                          </a:solidFill>
                          <a:effectLst/>
                          <a:latin typeface="Arial"/>
                        </a:rPr>
                        <a:t>PTECH Cooperative Zone System</a:t>
                      </a:r>
                      <a:endParaRPr lang="en-US" sz="1500" b="1" i="1" dirty="0">
                        <a:solidFill>
                          <a:srgbClr val="000000"/>
                        </a:solidFill>
                        <a:effectLst/>
                        <a:latin typeface="Arial"/>
                      </a:endParaRPr>
                    </a:p>
                    <a:p>
                      <a:pPr>
                        <a:buNone/>
                      </a:pPr>
                      <a:endParaRPr lang="en-US" sz="1500" dirty="0">
                        <a:solidFill>
                          <a:srgbClr val="000000"/>
                        </a:solidFill>
                        <a:effectLst/>
                        <a:latin typeface="Arial"/>
                      </a:endParaRPr>
                    </a:p>
                  </a:txBody>
                  <a:tcPr marL="35719" marR="35719" marT="0" marB="0">
                    <a:lnL>
                      <a:noFill/>
                    </a:lnL>
                    <a:lnR>
                      <a:noFill/>
                    </a:lnR>
                    <a:lnT>
                      <a:noFill/>
                    </a:lnT>
                    <a:lnB>
                      <a:noFill/>
                    </a:lnB>
                  </a:tcPr>
                </a:tc>
                <a:extLst>
                  <a:ext uri="{0D108BD9-81ED-4DB2-BD59-A6C34878D82A}">
                    <a16:rowId xmlns:a16="http://schemas.microsoft.com/office/drawing/2014/main" val="1347979572"/>
                  </a:ext>
                </a:extLst>
              </a:tr>
            </a:tbl>
          </a:graphicData>
        </a:graphic>
      </p:graphicFrame>
      <p:graphicFrame>
        <p:nvGraphicFramePr>
          <p:cNvPr id="2" name="Diagram 1">
            <a:extLst>
              <a:ext uri="{FF2B5EF4-FFF2-40B4-BE49-F238E27FC236}">
                <a16:creationId xmlns:a16="http://schemas.microsoft.com/office/drawing/2014/main" id="{C047EB1A-2750-AA43-B46B-344ADBCCC5B0}"/>
              </a:ext>
            </a:extLst>
          </p:cNvPr>
          <p:cNvGraphicFramePr/>
          <p:nvPr/>
        </p:nvGraphicFramePr>
        <p:xfrm>
          <a:off x="773936" y="1374124"/>
          <a:ext cx="3426246" cy="2054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9CE4AB6F-65A4-2744-8370-A50DDF7F5941}"/>
              </a:ext>
            </a:extLst>
          </p:cNvPr>
          <p:cNvGraphicFramePr/>
          <p:nvPr/>
        </p:nvGraphicFramePr>
        <p:xfrm>
          <a:off x="4954601" y="1370452"/>
          <a:ext cx="3426246" cy="20548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a:extLst>
              <a:ext uri="{FF2B5EF4-FFF2-40B4-BE49-F238E27FC236}">
                <a16:creationId xmlns:a16="http://schemas.microsoft.com/office/drawing/2014/main" id="{DBE4D3DE-E2E6-FC40-BABA-AE85B9EA704A}"/>
              </a:ext>
            </a:extLst>
          </p:cNvPr>
          <p:cNvGraphicFramePr/>
          <p:nvPr/>
        </p:nvGraphicFramePr>
        <p:xfrm>
          <a:off x="2858876" y="3533652"/>
          <a:ext cx="3426246" cy="205487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 name="TextBox 5">
            <a:extLst>
              <a:ext uri="{FF2B5EF4-FFF2-40B4-BE49-F238E27FC236}">
                <a16:creationId xmlns:a16="http://schemas.microsoft.com/office/drawing/2014/main" id="{CF283866-A523-EC47-A683-ABBD66B2BB59}"/>
              </a:ext>
            </a:extLst>
          </p:cNvPr>
          <p:cNvSpPr txBox="1"/>
          <p:nvPr/>
        </p:nvSpPr>
        <p:spPr>
          <a:xfrm>
            <a:off x="3784714" y="1370452"/>
            <a:ext cx="1585356" cy="1454244"/>
          </a:xfrm>
          <a:prstGeom prst="rect">
            <a:avLst/>
          </a:prstGeom>
          <a:solidFill>
            <a:schemeClr val="tx1"/>
          </a:solidFill>
          <a:effectLst>
            <a:glow>
              <a:schemeClr val="tx1"/>
            </a:glow>
          </a:effectLst>
        </p:spPr>
        <p:txBody>
          <a:bodyPr wrap="square" rtlCol="0">
            <a:spAutoFit/>
          </a:bodyPr>
          <a:lstStyle/>
          <a:p>
            <a:pPr algn="ctr"/>
            <a:r>
              <a:rPr lang="en-US" sz="900" b="1" u="sng" dirty="0">
                <a:solidFill>
                  <a:schemeClr val="accent3"/>
                </a:solidFill>
              </a:rPr>
              <a:t>PTECH Key:</a:t>
            </a:r>
            <a:endParaRPr lang="en-US" sz="900" dirty="0">
              <a:solidFill>
                <a:schemeClr val="accent3"/>
              </a:solidFill>
            </a:endParaRPr>
          </a:p>
          <a:p>
            <a:r>
              <a:rPr lang="en-US" sz="900" b="1" dirty="0">
                <a:solidFill>
                  <a:schemeClr val="accent3"/>
                </a:solidFill>
              </a:rPr>
              <a:t>B – Business/Account.</a:t>
            </a:r>
            <a:endParaRPr lang="en-US" sz="900" dirty="0">
              <a:solidFill>
                <a:schemeClr val="accent3"/>
              </a:solidFill>
            </a:endParaRPr>
          </a:p>
          <a:p>
            <a:r>
              <a:rPr lang="en-US" sz="900" b="1" dirty="0">
                <a:solidFill>
                  <a:schemeClr val="accent3"/>
                </a:solidFill>
              </a:rPr>
              <a:t>C – Computer Sci.</a:t>
            </a:r>
            <a:endParaRPr lang="en-US" sz="900" dirty="0">
              <a:solidFill>
                <a:schemeClr val="accent3"/>
              </a:solidFill>
            </a:endParaRPr>
          </a:p>
          <a:p>
            <a:r>
              <a:rPr lang="en-US" sz="900" b="1" dirty="0">
                <a:solidFill>
                  <a:schemeClr val="accent3"/>
                </a:solidFill>
              </a:rPr>
              <a:t>M – Health/Medicine</a:t>
            </a:r>
            <a:endParaRPr lang="en-US" sz="900" dirty="0">
              <a:solidFill>
                <a:schemeClr val="accent3"/>
              </a:solidFill>
            </a:endParaRPr>
          </a:p>
          <a:p>
            <a:r>
              <a:rPr lang="en-US" sz="900" b="1" dirty="0">
                <a:solidFill>
                  <a:schemeClr val="accent3"/>
                </a:solidFill>
              </a:rPr>
              <a:t>T – Teaching/E. Childhood</a:t>
            </a:r>
          </a:p>
          <a:p>
            <a:endParaRPr lang="en-US" sz="900" b="1" dirty="0">
              <a:solidFill>
                <a:schemeClr val="accent3"/>
              </a:solidFill>
            </a:endParaRPr>
          </a:p>
          <a:p>
            <a:pPr algn="ctr"/>
            <a:r>
              <a:rPr lang="en-US" sz="825" b="1" i="1" dirty="0">
                <a:solidFill>
                  <a:schemeClr val="accent3"/>
                </a:solidFill>
              </a:rPr>
              <a:t>*EC – Early College </a:t>
            </a:r>
          </a:p>
          <a:p>
            <a:pPr algn="ctr"/>
            <a:r>
              <a:rPr lang="en-US" sz="825" b="1" i="1" dirty="0">
                <a:solidFill>
                  <a:schemeClr val="accent3"/>
                </a:solidFill>
              </a:rPr>
              <a:t>(TMECHS, BECHS)</a:t>
            </a:r>
            <a:endParaRPr lang="en-US" sz="825" i="1" dirty="0">
              <a:solidFill>
                <a:schemeClr val="accent3"/>
              </a:solidFill>
            </a:endParaRPr>
          </a:p>
          <a:p>
            <a:endParaRPr lang="en-US" sz="900" dirty="0"/>
          </a:p>
        </p:txBody>
      </p:sp>
      <p:sp>
        <p:nvSpPr>
          <p:cNvPr id="7" name="TextBox 6">
            <a:extLst>
              <a:ext uri="{FF2B5EF4-FFF2-40B4-BE49-F238E27FC236}">
                <a16:creationId xmlns:a16="http://schemas.microsoft.com/office/drawing/2014/main" id="{6DCA507F-E277-B040-ABAA-290F3D698FD6}"/>
              </a:ext>
            </a:extLst>
          </p:cNvPr>
          <p:cNvSpPr txBox="1"/>
          <p:nvPr/>
        </p:nvSpPr>
        <p:spPr>
          <a:xfrm>
            <a:off x="2030848" y="2210036"/>
            <a:ext cx="912422" cy="230832"/>
          </a:xfrm>
          <a:prstGeom prst="rect">
            <a:avLst/>
          </a:prstGeom>
          <a:noFill/>
        </p:spPr>
        <p:txBody>
          <a:bodyPr wrap="square" rtlCol="0">
            <a:spAutoFit/>
          </a:bodyPr>
          <a:lstStyle/>
          <a:p>
            <a:pPr algn="ctr"/>
            <a:r>
              <a:rPr lang="en-US" sz="900" b="1" dirty="0"/>
              <a:t>NW Zone</a:t>
            </a:r>
            <a:endParaRPr lang="en-US" sz="1350" b="1" dirty="0"/>
          </a:p>
        </p:txBody>
      </p:sp>
      <p:sp>
        <p:nvSpPr>
          <p:cNvPr id="9" name="TextBox 8">
            <a:extLst>
              <a:ext uri="{FF2B5EF4-FFF2-40B4-BE49-F238E27FC236}">
                <a16:creationId xmlns:a16="http://schemas.microsoft.com/office/drawing/2014/main" id="{A53805CD-D53D-0945-BB85-C795B5E00C3B}"/>
              </a:ext>
            </a:extLst>
          </p:cNvPr>
          <p:cNvSpPr txBox="1"/>
          <p:nvPr/>
        </p:nvSpPr>
        <p:spPr>
          <a:xfrm>
            <a:off x="4099137" y="4353340"/>
            <a:ext cx="956510" cy="300082"/>
          </a:xfrm>
          <a:prstGeom prst="rect">
            <a:avLst/>
          </a:prstGeom>
          <a:noFill/>
        </p:spPr>
        <p:txBody>
          <a:bodyPr wrap="square" rtlCol="0">
            <a:spAutoFit/>
          </a:bodyPr>
          <a:lstStyle/>
          <a:p>
            <a:pPr algn="ctr"/>
            <a:r>
              <a:rPr lang="en-US" sz="1350" b="1" dirty="0"/>
              <a:t> </a:t>
            </a:r>
            <a:r>
              <a:rPr lang="en-US" sz="900" b="1" dirty="0"/>
              <a:t>South Zone</a:t>
            </a:r>
          </a:p>
        </p:txBody>
      </p:sp>
      <p:sp>
        <p:nvSpPr>
          <p:cNvPr id="10" name="TextBox 9">
            <a:extLst>
              <a:ext uri="{FF2B5EF4-FFF2-40B4-BE49-F238E27FC236}">
                <a16:creationId xmlns:a16="http://schemas.microsoft.com/office/drawing/2014/main" id="{0DD39093-A5C2-A743-B29A-94001D901A7D}"/>
              </a:ext>
            </a:extLst>
          </p:cNvPr>
          <p:cNvSpPr txBox="1"/>
          <p:nvPr/>
        </p:nvSpPr>
        <p:spPr>
          <a:xfrm>
            <a:off x="6170661" y="2210036"/>
            <a:ext cx="914512" cy="230832"/>
          </a:xfrm>
          <a:prstGeom prst="rect">
            <a:avLst/>
          </a:prstGeom>
          <a:noFill/>
        </p:spPr>
        <p:txBody>
          <a:bodyPr wrap="square" rtlCol="0">
            <a:spAutoFit/>
          </a:bodyPr>
          <a:lstStyle/>
          <a:p>
            <a:pPr algn="ctr"/>
            <a:r>
              <a:rPr lang="en-US" sz="900" b="1" dirty="0"/>
              <a:t>NE Zone</a:t>
            </a:r>
          </a:p>
        </p:txBody>
      </p:sp>
      <p:graphicFrame>
        <p:nvGraphicFramePr>
          <p:cNvPr id="11" name="Diagram 10">
            <a:extLst>
              <a:ext uri="{FF2B5EF4-FFF2-40B4-BE49-F238E27FC236}">
                <a16:creationId xmlns:a16="http://schemas.microsoft.com/office/drawing/2014/main" id="{E2D9DCD7-0604-EB42-8950-3705530949FB}"/>
              </a:ext>
            </a:extLst>
          </p:cNvPr>
          <p:cNvGraphicFramePr/>
          <p:nvPr/>
        </p:nvGraphicFramePr>
        <p:xfrm>
          <a:off x="3888897" y="2875807"/>
          <a:ext cx="1366208" cy="44854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a:extLst>
              <a:ext uri="{FF2B5EF4-FFF2-40B4-BE49-F238E27FC236}">
                <a16:creationId xmlns:a16="http://schemas.microsoft.com/office/drawing/2014/main" id="{06BE731F-A4EF-8E41-8C06-9590DF359BD0}"/>
              </a:ext>
            </a:extLst>
          </p:cNvPr>
          <p:cNvGraphicFramePr/>
          <p:nvPr/>
        </p:nvGraphicFramePr>
        <p:xfrm>
          <a:off x="6172738" y="3743225"/>
          <a:ext cx="2705288" cy="215585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2017609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670EC69-FA4E-DE48-B1BE-6EC3A789DD9E}"/>
              </a:ext>
            </a:extLst>
          </p:cNvPr>
          <p:cNvGraphicFramePr>
            <a:graphicFrameLocks noGrp="1"/>
          </p:cNvGraphicFramePr>
          <p:nvPr>
            <p:extLst>
              <p:ext uri="{D42A27DB-BD31-4B8C-83A1-F6EECF244321}">
                <p14:modId xmlns:p14="http://schemas.microsoft.com/office/powerpoint/2010/main" val="4271339615"/>
              </p:ext>
            </p:extLst>
          </p:nvPr>
        </p:nvGraphicFramePr>
        <p:xfrm>
          <a:off x="0" y="135562"/>
          <a:ext cx="9158377" cy="914400"/>
        </p:xfrm>
        <a:graphic>
          <a:graphicData uri="http://schemas.openxmlformats.org/drawingml/2006/table">
            <a:tbl>
              <a:tblPr/>
              <a:tblGrid>
                <a:gridCol w="9158377">
                  <a:extLst>
                    <a:ext uri="{9D8B030D-6E8A-4147-A177-3AD203B41FA5}">
                      <a16:colId xmlns:a16="http://schemas.microsoft.com/office/drawing/2014/main" val="533565350"/>
                    </a:ext>
                  </a:extLst>
                </a:gridCol>
              </a:tblGrid>
              <a:tr h="415282">
                <a:tc>
                  <a:txBody>
                    <a:bodyPr/>
                    <a:lstStyle/>
                    <a:p>
                      <a:pPr algn="ctr">
                        <a:buNone/>
                      </a:pPr>
                      <a:r>
                        <a:rPr lang="en-US" sz="2000" b="1" dirty="0">
                          <a:solidFill>
                            <a:srgbClr val="000000"/>
                          </a:solidFill>
                          <a:effectLst/>
                          <a:latin typeface="Arial"/>
                        </a:rPr>
                        <a:t>2020-21 PTECH Planning Year</a:t>
                      </a:r>
                    </a:p>
                    <a:p>
                      <a:pPr algn="ctr">
                        <a:buNone/>
                      </a:pPr>
                      <a:r>
                        <a:rPr lang="en-US" sz="2000" b="1" dirty="0">
                          <a:solidFill>
                            <a:srgbClr val="000000"/>
                          </a:solidFill>
                          <a:effectLst/>
                          <a:latin typeface="Arial"/>
                        </a:rPr>
                        <a:t>1</a:t>
                      </a:r>
                      <a:r>
                        <a:rPr lang="en-US" sz="2000" b="1" baseline="30000" dirty="0">
                          <a:solidFill>
                            <a:srgbClr val="000000"/>
                          </a:solidFill>
                          <a:effectLst/>
                          <a:latin typeface="Arial"/>
                        </a:rPr>
                        <a:t>st</a:t>
                      </a:r>
                      <a:r>
                        <a:rPr lang="en-US" sz="2000" b="1" dirty="0">
                          <a:solidFill>
                            <a:srgbClr val="000000"/>
                          </a:solidFill>
                          <a:effectLst/>
                          <a:latin typeface="Arial"/>
                        </a:rPr>
                        <a:t> Cohort 2021-22</a:t>
                      </a:r>
                    </a:p>
                    <a:p>
                      <a:pPr>
                        <a:buNone/>
                      </a:pPr>
                      <a:endParaRPr lang="en-US" sz="2000" dirty="0">
                        <a:solidFill>
                          <a:srgbClr val="000000"/>
                        </a:solidFill>
                        <a:effectLst/>
                        <a:latin typeface="Arial"/>
                      </a:endParaRPr>
                    </a:p>
                  </a:txBody>
                  <a:tcPr marL="47625" marR="47625" marT="0" marB="0">
                    <a:lnL>
                      <a:noFill/>
                    </a:lnL>
                    <a:lnR>
                      <a:noFill/>
                    </a:lnR>
                    <a:lnT>
                      <a:noFill/>
                    </a:lnT>
                    <a:lnB>
                      <a:noFill/>
                    </a:lnB>
                  </a:tcPr>
                </a:tc>
                <a:extLst>
                  <a:ext uri="{0D108BD9-81ED-4DB2-BD59-A6C34878D82A}">
                    <a16:rowId xmlns:a16="http://schemas.microsoft.com/office/drawing/2014/main" val="1347979572"/>
                  </a:ext>
                </a:extLst>
              </a:tr>
            </a:tbl>
          </a:graphicData>
        </a:graphic>
      </p:graphicFrame>
      <p:graphicFrame>
        <p:nvGraphicFramePr>
          <p:cNvPr id="5" name="Table 4">
            <a:extLst>
              <a:ext uri="{FF2B5EF4-FFF2-40B4-BE49-F238E27FC236}">
                <a16:creationId xmlns:a16="http://schemas.microsoft.com/office/drawing/2014/main" id="{ED8FA8CC-A04A-F94E-8DAB-77388044BF51}"/>
              </a:ext>
            </a:extLst>
          </p:cNvPr>
          <p:cNvGraphicFramePr>
            <a:graphicFrameLocks noGrp="1"/>
          </p:cNvGraphicFramePr>
          <p:nvPr>
            <p:extLst>
              <p:ext uri="{D42A27DB-BD31-4B8C-83A1-F6EECF244321}">
                <p14:modId xmlns:p14="http://schemas.microsoft.com/office/powerpoint/2010/main" val="2588145472"/>
              </p:ext>
            </p:extLst>
          </p:nvPr>
        </p:nvGraphicFramePr>
        <p:xfrm>
          <a:off x="0" y="1397001"/>
          <a:ext cx="9144000" cy="3195917"/>
        </p:xfrm>
        <a:graphic>
          <a:graphicData uri="http://schemas.openxmlformats.org/drawingml/2006/table">
            <a:tbl>
              <a:tblPr firstRow="1" bandRow="1">
                <a:tableStyleId>{073A0DAA-6AF3-43AB-8588-CEC1D06C72B9}</a:tableStyleId>
              </a:tblPr>
              <a:tblGrid>
                <a:gridCol w="1414463">
                  <a:extLst>
                    <a:ext uri="{9D8B030D-6E8A-4147-A177-3AD203B41FA5}">
                      <a16:colId xmlns:a16="http://schemas.microsoft.com/office/drawing/2014/main" val="3876625661"/>
                    </a:ext>
                  </a:extLst>
                </a:gridCol>
                <a:gridCol w="1574270">
                  <a:extLst>
                    <a:ext uri="{9D8B030D-6E8A-4147-A177-3AD203B41FA5}">
                      <a16:colId xmlns:a16="http://schemas.microsoft.com/office/drawing/2014/main" val="3159636743"/>
                    </a:ext>
                  </a:extLst>
                </a:gridCol>
                <a:gridCol w="2969155">
                  <a:extLst>
                    <a:ext uri="{9D8B030D-6E8A-4147-A177-3AD203B41FA5}">
                      <a16:colId xmlns:a16="http://schemas.microsoft.com/office/drawing/2014/main" val="3393408236"/>
                    </a:ext>
                  </a:extLst>
                </a:gridCol>
                <a:gridCol w="1871662">
                  <a:extLst>
                    <a:ext uri="{9D8B030D-6E8A-4147-A177-3AD203B41FA5}">
                      <a16:colId xmlns:a16="http://schemas.microsoft.com/office/drawing/2014/main" val="2848972737"/>
                    </a:ext>
                  </a:extLst>
                </a:gridCol>
                <a:gridCol w="1314450">
                  <a:extLst>
                    <a:ext uri="{9D8B030D-6E8A-4147-A177-3AD203B41FA5}">
                      <a16:colId xmlns:a16="http://schemas.microsoft.com/office/drawing/2014/main" val="4030323806"/>
                    </a:ext>
                  </a:extLst>
                </a:gridCol>
              </a:tblGrid>
              <a:tr h="884028">
                <a:tc>
                  <a:txBody>
                    <a:bodyPr/>
                    <a:lstStyle/>
                    <a:p>
                      <a:pPr algn="ctr"/>
                      <a:r>
                        <a:rPr lang="en-US" dirty="0"/>
                        <a:t>Campus</a:t>
                      </a:r>
                    </a:p>
                  </a:txBody>
                  <a:tcPr/>
                </a:tc>
                <a:tc>
                  <a:txBody>
                    <a:bodyPr/>
                    <a:lstStyle/>
                    <a:p>
                      <a:pPr algn="ctr"/>
                      <a:r>
                        <a:rPr lang="en-US" dirty="0"/>
                        <a:t>Students: Cohort/Total</a:t>
                      </a:r>
                    </a:p>
                  </a:txBody>
                  <a:tcPr/>
                </a:tc>
                <a:tc>
                  <a:txBody>
                    <a:bodyPr/>
                    <a:lstStyle/>
                    <a:p>
                      <a:pPr algn="ctr"/>
                      <a:r>
                        <a:rPr lang="en-US" dirty="0"/>
                        <a:t>Degree Plan</a:t>
                      </a:r>
                    </a:p>
                  </a:txBody>
                  <a:tcPr/>
                </a:tc>
                <a:tc>
                  <a:txBody>
                    <a:bodyPr/>
                    <a:lstStyle/>
                    <a:p>
                      <a:pPr algn="ctr"/>
                      <a:r>
                        <a:rPr lang="en-US" dirty="0"/>
                        <a:t>Certification</a:t>
                      </a:r>
                    </a:p>
                  </a:txBody>
                  <a:tcPr/>
                </a:tc>
                <a:tc>
                  <a:txBody>
                    <a:bodyPr/>
                    <a:lstStyle/>
                    <a:p>
                      <a:pPr algn="ctr"/>
                      <a:r>
                        <a:rPr lang="en-US" dirty="0"/>
                        <a:t>Industry Partner</a:t>
                      </a:r>
                    </a:p>
                  </a:txBody>
                  <a:tcPr/>
                </a:tc>
                <a:extLst>
                  <a:ext uri="{0D108BD9-81ED-4DB2-BD59-A6C34878D82A}">
                    <a16:rowId xmlns:a16="http://schemas.microsoft.com/office/drawing/2014/main" val="1544959220"/>
                  </a:ext>
                </a:extLst>
              </a:tr>
              <a:tr h="884028">
                <a:tc>
                  <a:txBody>
                    <a:bodyPr/>
                    <a:lstStyle/>
                    <a:p>
                      <a:pPr algn="ctr"/>
                      <a:r>
                        <a:rPr lang="en-US" sz="1600" dirty="0"/>
                        <a:t>Coronado HS</a:t>
                      </a:r>
                    </a:p>
                  </a:txBody>
                  <a:tcPr anchor="ctr"/>
                </a:tc>
                <a:tc>
                  <a:txBody>
                    <a:bodyPr/>
                    <a:lstStyle/>
                    <a:p>
                      <a:pPr algn="ctr"/>
                      <a:r>
                        <a:rPr lang="en-US" dirty="0"/>
                        <a:t>125/500</a:t>
                      </a:r>
                    </a:p>
                  </a:txBody>
                  <a:tcPr anchor="ctr"/>
                </a:tc>
                <a:tc>
                  <a:txBody>
                    <a:bodyPr/>
                    <a:lstStyle/>
                    <a:p>
                      <a:pPr algn="ctr"/>
                      <a:r>
                        <a:rPr lang="en-US" dirty="0"/>
                        <a:t>Accounting, Business, Economics</a:t>
                      </a:r>
                    </a:p>
                  </a:txBody>
                  <a:tcPr anchor="ctr"/>
                </a:tc>
                <a:tc>
                  <a:txBody>
                    <a:bodyPr/>
                    <a:lstStyle/>
                    <a:p>
                      <a:pPr algn="ctr"/>
                      <a:r>
                        <a:rPr lang="en-US" dirty="0"/>
                        <a:t>Computerized Accounting Applications</a:t>
                      </a:r>
                    </a:p>
                  </a:txBody>
                  <a:tcPr anchor="ctr"/>
                </a:tc>
                <a:tc>
                  <a:txBody>
                    <a:bodyPr/>
                    <a:lstStyle/>
                    <a:p>
                      <a:pPr algn="ctr"/>
                      <a:r>
                        <a:rPr lang="en-US" dirty="0"/>
                        <a:t>EPISD</a:t>
                      </a:r>
                    </a:p>
                  </a:txBody>
                  <a:tcPr anchor="ctr"/>
                </a:tc>
                <a:extLst>
                  <a:ext uri="{0D108BD9-81ED-4DB2-BD59-A6C34878D82A}">
                    <a16:rowId xmlns:a16="http://schemas.microsoft.com/office/drawing/2014/main" val="2982952342"/>
                  </a:ext>
                </a:extLst>
              </a:tr>
              <a:tr h="421033">
                <a:tc>
                  <a:txBody>
                    <a:bodyPr/>
                    <a:lstStyle/>
                    <a:p>
                      <a:pPr algn="ctr"/>
                      <a:r>
                        <a:rPr lang="en-US" sz="1600" dirty="0"/>
                        <a:t>El Paso HS</a:t>
                      </a:r>
                    </a:p>
                  </a:txBody>
                  <a:tcPr anchor="ctr"/>
                </a:tc>
                <a:tc>
                  <a:txBody>
                    <a:bodyPr/>
                    <a:lstStyle/>
                    <a:p>
                      <a:pPr algn="ctr"/>
                      <a:r>
                        <a:rPr lang="en-US" dirty="0"/>
                        <a:t>125/500</a:t>
                      </a:r>
                    </a:p>
                  </a:txBody>
                  <a:tcPr anchor="ctr"/>
                </a:tc>
                <a:tc>
                  <a:txBody>
                    <a:bodyPr/>
                    <a:lstStyle/>
                    <a:p>
                      <a:pPr algn="ctr"/>
                      <a:r>
                        <a:rPr lang="en-US" dirty="0"/>
                        <a:t>Computer Science</a:t>
                      </a:r>
                    </a:p>
                  </a:txBody>
                  <a:tcPr anchor="ctr"/>
                </a:tc>
                <a:tc>
                  <a:txBody>
                    <a:bodyPr/>
                    <a:lstStyle/>
                    <a:p>
                      <a:pPr algn="ctr"/>
                      <a:r>
                        <a:rPr lang="en-US" dirty="0"/>
                        <a:t>CISCO Networking</a:t>
                      </a:r>
                    </a:p>
                  </a:txBody>
                  <a:tcPr anchor="ctr"/>
                </a:tc>
                <a:tc>
                  <a:txBody>
                    <a:bodyPr/>
                    <a:lstStyle/>
                    <a:p>
                      <a:pPr algn="ctr"/>
                      <a:r>
                        <a:rPr lang="en-US" dirty="0"/>
                        <a:t>EPISD</a:t>
                      </a:r>
                    </a:p>
                  </a:txBody>
                  <a:tcPr anchor="ctr"/>
                </a:tc>
                <a:extLst>
                  <a:ext uri="{0D108BD9-81ED-4DB2-BD59-A6C34878D82A}">
                    <a16:rowId xmlns:a16="http://schemas.microsoft.com/office/drawing/2014/main" val="3752319554"/>
                  </a:ext>
                </a:extLst>
              </a:tr>
              <a:tr h="353611">
                <a:tc>
                  <a:txBody>
                    <a:bodyPr/>
                    <a:lstStyle/>
                    <a:p>
                      <a:pPr algn="ctr"/>
                      <a:r>
                        <a:rPr lang="en-US" sz="1600" dirty="0"/>
                        <a:t>Franklin HS</a:t>
                      </a:r>
                    </a:p>
                  </a:txBody>
                  <a:tcPr anchor="ctr"/>
                </a:tc>
                <a:tc>
                  <a:txBody>
                    <a:bodyPr/>
                    <a:lstStyle/>
                    <a:p>
                      <a:pPr algn="ctr"/>
                      <a:r>
                        <a:rPr lang="en-US" dirty="0"/>
                        <a:t>125/500</a:t>
                      </a:r>
                    </a:p>
                  </a:txBody>
                  <a:tcPr anchor="ctr"/>
                </a:tc>
                <a:tc>
                  <a:txBody>
                    <a:bodyPr/>
                    <a:lstStyle/>
                    <a:p>
                      <a:pPr algn="ctr"/>
                      <a:r>
                        <a:rPr lang="en-US" dirty="0"/>
                        <a:t>Multidisciplinary Studies</a:t>
                      </a:r>
                    </a:p>
                  </a:txBody>
                  <a:tcPr anchor="ctr"/>
                </a:tc>
                <a:tc>
                  <a:txBody>
                    <a:bodyPr/>
                    <a:lstStyle/>
                    <a:p>
                      <a:pPr algn="ctr"/>
                      <a:r>
                        <a:rPr lang="en-US" dirty="0"/>
                        <a:t>EMT</a:t>
                      </a:r>
                    </a:p>
                  </a:txBody>
                  <a:tcPr anchor="ctr"/>
                </a:tc>
                <a:tc>
                  <a:txBody>
                    <a:bodyPr/>
                    <a:lstStyle/>
                    <a:p>
                      <a:pPr algn="ctr"/>
                      <a:r>
                        <a:rPr lang="en-US" dirty="0"/>
                        <a:t>UMC</a:t>
                      </a:r>
                    </a:p>
                  </a:txBody>
                  <a:tcPr anchor="ctr"/>
                </a:tc>
                <a:extLst>
                  <a:ext uri="{0D108BD9-81ED-4DB2-BD59-A6C34878D82A}">
                    <a16:rowId xmlns:a16="http://schemas.microsoft.com/office/drawing/2014/main" val="309219472"/>
                  </a:ext>
                </a:extLst>
              </a:tr>
              <a:tr h="3916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Jefferson HS</a:t>
                      </a:r>
                    </a:p>
                  </a:txBody>
                  <a:tcPr anchor="ctr"/>
                </a:tc>
                <a:tc>
                  <a:txBody>
                    <a:bodyPr/>
                    <a:lstStyle/>
                    <a:p>
                      <a:pPr algn="ctr"/>
                      <a:r>
                        <a:rPr lang="en-US" dirty="0"/>
                        <a:t>125/500</a:t>
                      </a:r>
                    </a:p>
                  </a:txBody>
                  <a:tcPr anchor="ctr"/>
                </a:tc>
                <a:tc>
                  <a:txBody>
                    <a:bodyPr/>
                    <a:lstStyle/>
                    <a:p>
                      <a:pPr algn="ctr"/>
                      <a:r>
                        <a:rPr lang="en-US" dirty="0"/>
                        <a:t>Multidisciplinary Studies</a:t>
                      </a:r>
                    </a:p>
                  </a:txBody>
                  <a:tcPr anchor="ctr"/>
                </a:tc>
                <a:tc>
                  <a:txBody>
                    <a:bodyPr/>
                    <a:lstStyle/>
                    <a:p>
                      <a:pPr algn="ctr"/>
                      <a:r>
                        <a:rPr lang="en-US" dirty="0"/>
                        <a:t>EMT</a:t>
                      </a:r>
                    </a:p>
                  </a:txBody>
                  <a:tcPr anchor="ctr"/>
                </a:tc>
                <a:tc>
                  <a:txBody>
                    <a:bodyPr/>
                    <a:lstStyle/>
                    <a:p>
                      <a:pPr algn="ctr"/>
                      <a:r>
                        <a:rPr lang="en-US" dirty="0"/>
                        <a:t>UMC</a:t>
                      </a:r>
                    </a:p>
                  </a:txBody>
                  <a:tcPr anchor="ctr"/>
                </a:tc>
                <a:extLst>
                  <a:ext uri="{0D108BD9-81ED-4DB2-BD59-A6C34878D82A}">
                    <a16:rowId xmlns:a16="http://schemas.microsoft.com/office/drawing/2014/main" val="2134642731"/>
                  </a:ext>
                </a:extLst>
              </a:tr>
            </a:tbl>
          </a:graphicData>
        </a:graphic>
      </p:graphicFrame>
    </p:spTree>
    <p:extLst>
      <p:ext uri="{BB962C8B-B14F-4D97-AF65-F5344CB8AC3E}">
        <p14:creationId xmlns:p14="http://schemas.microsoft.com/office/powerpoint/2010/main" val="116919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FAEF3-F630-B9D3-8ED2-983A6E15C9A6}"/>
              </a:ext>
            </a:extLst>
          </p:cNvPr>
          <p:cNvSpPr>
            <a:spLocks noGrp="1"/>
          </p:cNvSpPr>
          <p:nvPr>
            <p:ph type="title"/>
          </p:nvPr>
        </p:nvSpPr>
        <p:spPr>
          <a:xfrm>
            <a:off x="0" y="160687"/>
            <a:ext cx="9144000" cy="1325563"/>
          </a:xfrm>
        </p:spPr>
        <p:txBody>
          <a:bodyPr/>
          <a:lstStyle/>
          <a:p>
            <a:pPr algn="ctr"/>
            <a:r>
              <a:rPr lang="en-US" dirty="0"/>
              <a:t>Agenda</a:t>
            </a:r>
          </a:p>
        </p:txBody>
      </p:sp>
      <p:sp>
        <p:nvSpPr>
          <p:cNvPr id="3" name="Content Placeholder 2">
            <a:extLst>
              <a:ext uri="{FF2B5EF4-FFF2-40B4-BE49-F238E27FC236}">
                <a16:creationId xmlns:a16="http://schemas.microsoft.com/office/drawing/2014/main" id="{A41BAE94-4C35-9BCD-EF75-7CB89B0EE72F}"/>
              </a:ext>
            </a:extLst>
          </p:cNvPr>
          <p:cNvSpPr>
            <a:spLocks noGrp="1"/>
          </p:cNvSpPr>
          <p:nvPr>
            <p:ph idx="1"/>
          </p:nvPr>
        </p:nvSpPr>
        <p:spPr>
          <a:xfrm>
            <a:off x="93406" y="1486250"/>
            <a:ext cx="8957187" cy="3885500"/>
          </a:xfrm>
        </p:spPr>
        <p:txBody>
          <a:bodyPr vert="horz" lIns="91440" tIns="45720" rIns="91440" bIns="45720" rtlCol="0" anchor="t">
            <a:normAutofit/>
          </a:bodyPr>
          <a:lstStyle/>
          <a:p>
            <a:r>
              <a:rPr lang="en-US" dirty="0"/>
              <a:t>Introductions</a:t>
            </a:r>
          </a:p>
          <a:p>
            <a:r>
              <a:rPr lang="en-US" dirty="0"/>
              <a:t>Review Blueprint</a:t>
            </a:r>
            <a:endParaRPr lang="en-US" dirty="0">
              <a:cs typeface="Arial"/>
            </a:endParaRPr>
          </a:p>
          <a:p>
            <a:r>
              <a:rPr lang="en-US" dirty="0"/>
              <a:t>Review OBMS</a:t>
            </a:r>
          </a:p>
          <a:p>
            <a:r>
              <a:rPr lang="en-US" dirty="0"/>
              <a:t>EPISD Design</a:t>
            </a:r>
          </a:p>
          <a:p>
            <a:r>
              <a:rPr lang="en-US" dirty="0"/>
              <a:t>Lead Teacher Position</a:t>
            </a:r>
          </a:p>
          <a:p>
            <a:r>
              <a:rPr lang="en-US" dirty="0"/>
              <a:t>Designation Application</a:t>
            </a:r>
          </a:p>
          <a:p>
            <a:r>
              <a:rPr lang="en-US" dirty="0"/>
              <a:t>Next Steps?</a:t>
            </a:r>
          </a:p>
        </p:txBody>
      </p:sp>
    </p:spTree>
    <p:extLst>
      <p:ext uri="{BB962C8B-B14F-4D97-AF65-F5344CB8AC3E}">
        <p14:creationId xmlns:p14="http://schemas.microsoft.com/office/powerpoint/2010/main" val="916736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670EC69-FA4E-DE48-B1BE-6EC3A789DD9E}"/>
              </a:ext>
            </a:extLst>
          </p:cNvPr>
          <p:cNvGraphicFramePr>
            <a:graphicFrameLocks noGrp="1"/>
          </p:cNvGraphicFramePr>
          <p:nvPr>
            <p:extLst>
              <p:ext uri="{D42A27DB-BD31-4B8C-83A1-F6EECF244321}">
                <p14:modId xmlns:p14="http://schemas.microsoft.com/office/powerpoint/2010/main" val="2884169895"/>
              </p:ext>
            </p:extLst>
          </p:nvPr>
        </p:nvGraphicFramePr>
        <p:xfrm>
          <a:off x="0" y="135562"/>
          <a:ext cx="9158377" cy="914400"/>
        </p:xfrm>
        <a:graphic>
          <a:graphicData uri="http://schemas.openxmlformats.org/drawingml/2006/table">
            <a:tbl>
              <a:tblPr/>
              <a:tblGrid>
                <a:gridCol w="9158377">
                  <a:extLst>
                    <a:ext uri="{9D8B030D-6E8A-4147-A177-3AD203B41FA5}">
                      <a16:colId xmlns:a16="http://schemas.microsoft.com/office/drawing/2014/main" val="533565350"/>
                    </a:ext>
                  </a:extLst>
                </a:gridCol>
              </a:tblGrid>
              <a:tr h="415282">
                <a:tc>
                  <a:txBody>
                    <a:bodyPr/>
                    <a:lstStyle/>
                    <a:p>
                      <a:pPr algn="ctr">
                        <a:buNone/>
                      </a:pPr>
                      <a:r>
                        <a:rPr lang="en-US" sz="2000" b="1" dirty="0">
                          <a:solidFill>
                            <a:srgbClr val="000000"/>
                          </a:solidFill>
                          <a:effectLst/>
                          <a:latin typeface="Arial"/>
                        </a:rPr>
                        <a:t>2021-22 PTECH Planning Year</a:t>
                      </a:r>
                    </a:p>
                    <a:p>
                      <a:pPr algn="ctr">
                        <a:buNone/>
                      </a:pPr>
                      <a:r>
                        <a:rPr lang="en-US" sz="2000" b="1" dirty="0">
                          <a:solidFill>
                            <a:srgbClr val="000000"/>
                          </a:solidFill>
                          <a:effectLst/>
                          <a:latin typeface="Arial"/>
                        </a:rPr>
                        <a:t>1</a:t>
                      </a:r>
                      <a:r>
                        <a:rPr lang="en-US" sz="2000" b="1" baseline="30000" dirty="0">
                          <a:solidFill>
                            <a:srgbClr val="000000"/>
                          </a:solidFill>
                          <a:effectLst/>
                          <a:latin typeface="Arial"/>
                        </a:rPr>
                        <a:t>st</a:t>
                      </a:r>
                      <a:r>
                        <a:rPr lang="en-US" sz="2000" b="1" dirty="0">
                          <a:solidFill>
                            <a:srgbClr val="000000"/>
                          </a:solidFill>
                          <a:effectLst/>
                          <a:latin typeface="Arial"/>
                        </a:rPr>
                        <a:t> Cohort 2022-23</a:t>
                      </a:r>
                    </a:p>
                    <a:p>
                      <a:pPr>
                        <a:buNone/>
                      </a:pPr>
                      <a:endParaRPr lang="en-US" sz="2000" dirty="0">
                        <a:solidFill>
                          <a:srgbClr val="000000"/>
                        </a:solidFill>
                        <a:effectLst/>
                        <a:latin typeface="Arial"/>
                      </a:endParaRPr>
                    </a:p>
                  </a:txBody>
                  <a:tcPr marL="47625" marR="47625" marT="0" marB="0">
                    <a:lnL>
                      <a:noFill/>
                    </a:lnL>
                    <a:lnR>
                      <a:noFill/>
                    </a:lnR>
                    <a:lnT>
                      <a:noFill/>
                    </a:lnT>
                    <a:lnB>
                      <a:noFill/>
                    </a:lnB>
                  </a:tcPr>
                </a:tc>
                <a:extLst>
                  <a:ext uri="{0D108BD9-81ED-4DB2-BD59-A6C34878D82A}">
                    <a16:rowId xmlns:a16="http://schemas.microsoft.com/office/drawing/2014/main" val="1347979572"/>
                  </a:ext>
                </a:extLst>
              </a:tr>
            </a:tbl>
          </a:graphicData>
        </a:graphic>
      </p:graphicFrame>
      <p:graphicFrame>
        <p:nvGraphicFramePr>
          <p:cNvPr id="5" name="Table 4">
            <a:extLst>
              <a:ext uri="{FF2B5EF4-FFF2-40B4-BE49-F238E27FC236}">
                <a16:creationId xmlns:a16="http://schemas.microsoft.com/office/drawing/2014/main" id="{ED8FA8CC-A04A-F94E-8DAB-77388044BF51}"/>
              </a:ext>
            </a:extLst>
          </p:cNvPr>
          <p:cNvGraphicFramePr>
            <a:graphicFrameLocks noGrp="1"/>
          </p:cNvGraphicFramePr>
          <p:nvPr>
            <p:extLst>
              <p:ext uri="{D42A27DB-BD31-4B8C-83A1-F6EECF244321}">
                <p14:modId xmlns:p14="http://schemas.microsoft.com/office/powerpoint/2010/main" val="45534473"/>
              </p:ext>
            </p:extLst>
          </p:nvPr>
        </p:nvGraphicFramePr>
        <p:xfrm>
          <a:off x="0" y="1397001"/>
          <a:ext cx="9144000" cy="3298783"/>
        </p:xfrm>
        <a:graphic>
          <a:graphicData uri="http://schemas.openxmlformats.org/drawingml/2006/table">
            <a:tbl>
              <a:tblPr firstRow="1" bandRow="1">
                <a:tableStyleId>{073A0DAA-6AF3-43AB-8588-CEC1D06C72B9}</a:tableStyleId>
              </a:tblPr>
              <a:tblGrid>
                <a:gridCol w="1300163">
                  <a:extLst>
                    <a:ext uri="{9D8B030D-6E8A-4147-A177-3AD203B41FA5}">
                      <a16:colId xmlns:a16="http://schemas.microsoft.com/office/drawing/2014/main" val="3876625661"/>
                    </a:ext>
                  </a:extLst>
                </a:gridCol>
                <a:gridCol w="1577106">
                  <a:extLst>
                    <a:ext uri="{9D8B030D-6E8A-4147-A177-3AD203B41FA5}">
                      <a16:colId xmlns:a16="http://schemas.microsoft.com/office/drawing/2014/main" val="3159636743"/>
                    </a:ext>
                  </a:extLst>
                </a:gridCol>
                <a:gridCol w="3080619">
                  <a:extLst>
                    <a:ext uri="{9D8B030D-6E8A-4147-A177-3AD203B41FA5}">
                      <a16:colId xmlns:a16="http://schemas.microsoft.com/office/drawing/2014/main" val="3393408236"/>
                    </a:ext>
                  </a:extLst>
                </a:gridCol>
                <a:gridCol w="1871662">
                  <a:extLst>
                    <a:ext uri="{9D8B030D-6E8A-4147-A177-3AD203B41FA5}">
                      <a16:colId xmlns:a16="http://schemas.microsoft.com/office/drawing/2014/main" val="2848972737"/>
                    </a:ext>
                  </a:extLst>
                </a:gridCol>
                <a:gridCol w="1314450">
                  <a:extLst>
                    <a:ext uri="{9D8B030D-6E8A-4147-A177-3AD203B41FA5}">
                      <a16:colId xmlns:a16="http://schemas.microsoft.com/office/drawing/2014/main" val="4030323806"/>
                    </a:ext>
                  </a:extLst>
                </a:gridCol>
              </a:tblGrid>
              <a:tr h="581318">
                <a:tc>
                  <a:txBody>
                    <a:bodyPr/>
                    <a:lstStyle/>
                    <a:p>
                      <a:pPr algn="ctr"/>
                      <a:r>
                        <a:rPr lang="en-US" dirty="0"/>
                        <a:t>Campus</a:t>
                      </a:r>
                    </a:p>
                  </a:txBody>
                  <a:tcPr/>
                </a:tc>
                <a:tc>
                  <a:txBody>
                    <a:bodyPr/>
                    <a:lstStyle/>
                    <a:p>
                      <a:pPr algn="ctr"/>
                      <a:r>
                        <a:rPr lang="en-US" dirty="0"/>
                        <a:t>Students: Cohort/Total</a:t>
                      </a:r>
                    </a:p>
                  </a:txBody>
                  <a:tcPr/>
                </a:tc>
                <a:tc>
                  <a:txBody>
                    <a:bodyPr/>
                    <a:lstStyle/>
                    <a:p>
                      <a:pPr algn="ctr"/>
                      <a:r>
                        <a:rPr lang="en-US" dirty="0"/>
                        <a:t>Degree Plan</a:t>
                      </a:r>
                    </a:p>
                  </a:txBody>
                  <a:tcPr/>
                </a:tc>
                <a:tc>
                  <a:txBody>
                    <a:bodyPr/>
                    <a:lstStyle/>
                    <a:p>
                      <a:pPr algn="ctr"/>
                      <a:r>
                        <a:rPr lang="en-US" dirty="0"/>
                        <a:t>Certification</a:t>
                      </a:r>
                    </a:p>
                  </a:txBody>
                  <a:tcPr/>
                </a:tc>
                <a:tc>
                  <a:txBody>
                    <a:bodyPr/>
                    <a:lstStyle/>
                    <a:p>
                      <a:pPr algn="ctr"/>
                      <a:r>
                        <a:rPr lang="en-US" dirty="0"/>
                        <a:t>Industry Partner</a:t>
                      </a:r>
                    </a:p>
                  </a:txBody>
                  <a:tcPr/>
                </a:tc>
                <a:extLst>
                  <a:ext uri="{0D108BD9-81ED-4DB2-BD59-A6C34878D82A}">
                    <a16:rowId xmlns:a16="http://schemas.microsoft.com/office/drawing/2014/main" val="1544959220"/>
                  </a:ext>
                </a:extLst>
              </a:tr>
              <a:tr h="332182">
                <a:tc>
                  <a:txBody>
                    <a:bodyPr/>
                    <a:lstStyle/>
                    <a:p>
                      <a:pPr algn="ctr"/>
                      <a:r>
                        <a:rPr lang="en-US" sz="1600" dirty="0" err="1"/>
                        <a:t>Andress</a:t>
                      </a:r>
                      <a:r>
                        <a:rPr lang="en-US" sz="1600" dirty="0"/>
                        <a:t> HS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125/500</a:t>
                      </a: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algn="ctr"/>
                      <a:r>
                        <a:rPr lang="en-US" dirty="0"/>
                        <a:t>Teaching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EC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EPISD</a:t>
                      </a:r>
                    </a:p>
                  </a:txBody>
                  <a:tcPr anchor="ctr"/>
                </a:tc>
                <a:extLst>
                  <a:ext uri="{0D108BD9-81ED-4DB2-BD59-A6C34878D82A}">
                    <a16:rowId xmlns:a16="http://schemas.microsoft.com/office/drawing/2014/main" val="4286219963"/>
                  </a:ext>
                </a:extLst>
              </a:tr>
              <a:tr h="332182">
                <a:tc>
                  <a:txBody>
                    <a:bodyPr/>
                    <a:lstStyle/>
                    <a:p>
                      <a:pPr algn="ctr"/>
                      <a:r>
                        <a:rPr lang="en-US" sz="1600" dirty="0"/>
                        <a:t>Austin HS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125/500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Computer Science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Cisco Networking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EPISD</a:t>
                      </a:r>
                    </a:p>
                  </a:txBody>
                  <a:tcPr anchor="ctr"/>
                </a:tc>
                <a:extLst>
                  <a:ext uri="{0D108BD9-81ED-4DB2-BD59-A6C34878D82A}">
                    <a16:rowId xmlns:a16="http://schemas.microsoft.com/office/drawing/2014/main" val="94160140"/>
                  </a:ext>
                </a:extLst>
              </a:tr>
              <a:tr h="332182">
                <a:tc>
                  <a:txBody>
                    <a:bodyPr/>
                    <a:lstStyle/>
                    <a:p>
                      <a:pPr algn="ctr"/>
                      <a:r>
                        <a:rPr lang="en-US" sz="1600" dirty="0"/>
                        <a:t>Bowie HS</a:t>
                      </a:r>
                    </a:p>
                  </a:txBody>
                  <a:tcPr anchor="ctr"/>
                </a:tc>
                <a:tc>
                  <a:txBody>
                    <a:bodyPr/>
                    <a:lstStyle/>
                    <a:p>
                      <a:pPr algn="ctr"/>
                      <a:r>
                        <a:rPr lang="en-US" sz="1600" dirty="0"/>
                        <a:t>125/500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Teaching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EC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EPISD</a:t>
                      </a:r>
                    </a:p>
                  </a:txBody>
                  <a:tcPr anchor="ctr"/>
                </a:tc>
                <a:extLst>
                  <a:ext uri="{0D108BD9-81ED-4DB2-BD59-A6C34878D82A}">
                    <a16:rowId xmlns:a16="http://schemas.microsoft.com/office/drawing/2014/main" val="2982952342"/>
                  </a:ext>
                </a:extLst>
              </a:tr>
              <a:tr h="332182">
                <a:tc>
                  <a:txBody>
                    <a:bodyPr/>
                    <a:lstStyle/>
                    <a:p>
                      <a:pPr algn="ctr"/>
                      <a:r>
                        <a:rPr lang="en-US" sz="1600" dirty="0"/>
                        <a:t> Chapin HS</a:t>
                      </a:r>
                    </a:p>
                  </a:txBody>
                  <a:tcPr anchor="ctr"/>
                </a:tc>
                <a:tc>
                  <a:txBody>
                    <a:bodyPr/>
                    <a:lstStyle/>
                    <a:p>
                      <a:pPr algn="ctr"/>
                      <a:r>
                        <a:rPr lang="en-US" sz="1600" dirty="0"/>
                        <a:t>125/500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Computer Science</a:t>
                      </a:r>
                    </a:p>
                  </a:txBody>
                  <a:tcPr anchor="ctr"/>
                </a:tc>
                <a:tc>
                  <a:txBody>
                    <a:bodyPr/>
                    <a:lstStyle/>
                    <a:p>
                      <a:pPr algn="ctr"/>
                      <a:r>
                        <a:rPr lang="en-US" dirty="0"/>
                        <a:t>Cisco Networking</a:t>
                      </a:r>
                    </a:p>
                  </a:txBody>
                  <a:tcPr anchor="ctr"/>
                </a:tc>
                <a:tc>
                  <a:txBody>
                    <a:bodyPr/>
                    <a:lstStyle/>
                    <a:p>
                      <a:pPr algn="ctr"/>
                      <a:r>
                        <a:rPr lang="en-US" dirty="0"/>
                        <a:t>EPISD</a:t>
                      </a:r>
                    </a:p>
                  </a:txBody>
                  <a:tcPr anchor="ctr"/>
                </a:tc>
                <a:extLst>
                  <a:ext uri="{0D108BD9-81ED-4DB2-BD59-A6C34878D82A}">
                    <a16:rowId xmlns:a16="http://schemas.microsoft.com/office/drawing/2014/main" val="309219472"/>
                  </a:ext>
                </a:extLst>
              </a:tr>
              <a:tr h="6470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Irvin HS</a:t>
                      </a:r>
                    </a:p>
                  </a:txBody>
                  <a:tcPr anchor="ctr"/>
                </a:tc>
                <a:tc>
                  <a:txBody>
                    <a:bodyPr/>
                    <a:lstStyle/>
                    <a:p>
                      <a:pPr algn="ctr"/>
                      <a:r>
                        <a:rPr lang="en-US" sz="1600" dirty="0"/>
                        <a:t>125/500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Multidisciplinary Studies</a:t>
                      </a:r>
                    </a:p>
                  </a:txBody>
                  <a:tcPr anchor="ctr"/>
                </a:tc>
                <a:tc>
                  <a:txBody>
                    <a:bodyPr/>
                    <a:lstStyle/>
                    <a:p>
                      <a:pPr algn="ctr"/>
                      <a:r>
                        <a:rPr lang="en-US" dirty="0"/>
                        <a:t>EMT (Tentative)</a:t>
                      </a:r>
                    </a:p>
                  </a:txBody>
                  <a:tcPr anchor="ctr"/>
                </a:tc>
                <a:tc>
                  <a:txBody>
                    <a:bodyPr/>
                    <a:lstStyle/>
                    <a:p>
                      <a:pPr algn="ctr"/>
                      <a:r>
                        <a:rPr lang="en-US" dirty="0"/>
                        <a:t>UMC</a:t>
                      </a:r>
                    </a:p>
                  </a:txBody>
                  <a:tcPr anchor="ctr"/>
                </a:tc>
                <a:extLst>
                  <a:ext uri="{0D108BD9-81ED-4DB2-BD59-A6C34878D82A}">
                    <a16:rowId xmlns:a16="http://schemas.microsoft.com/office/drawing/2014/main" val="2134642731"/>
                  </a:ext>
                </a:extLst>
              </a:tr>
            </a:tbl>
          </a:graphicData>
        </a:graphic>
      </p:graphicFrame>
    </p:spTree>
    <p:extLst>
      <p:ext uri="{BB962C8B-B14F-4D97-AF65-F5344CB8AC3E}">
        <p14:creationId xmlns:p14="http://schemas.microsoft.com/office/powerpoint/2010/main" val="1507747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FEDE-8E80-126C-2FD5-0908EC82A961}"/>
              </a:ext>
            </a:extLst>
          </p:cNvPr>
          <p:cNvSpPr>
            <a:spLocks noGrp="1"/>
          </p:cNvSpPr>
          <p:nvPr>
            <p:ph type="title"/>
          </p:nvPr>
        </p:nvSpPr>
        <p:spPr/>
        <p:txBody>
          <a:bodyPr/>
          <a:lstStyle/>
          <a:p>
            <a:endParaRPr lang="en-US"/>
          </a:p>
        </p:txBody>
      </p:sp>
      <p:pic>
        <p:nvPicPr>
          <p:cNvPr id="5" name="Content Placeholder 4" descr="Timeline&#10;&#10;Description automatically generated with medium confidence">
            <a:extLst>
              <a:ext uri="{FF2B5EF4-FFF2-40B4-BE49-F238E27FC236}">
                <a16:creationId xmlns:a16="http://schemas.microsoft.com/office/drawing/2014/main" id="{4588ABF6-E9F1-E550-B238-E7445B04498F}"/>
              </a:ext>
            </a:extLst>
          </p:cNvPr>
          <p:cNvPicPr>
            <a:picLocks noGrp="1" noChangeAspect="1"/>
          </p:cNvPicPr>
          <p:nvPr>
            <p:ph idx="1"/>
          </p:nvPr>
        </p:nvPicPr>
        <p:blipFill>
          <a:blip r:embed="rId2"/>
          <a:stretch>
            <a:fillRect/>
          </a:stretch>
        </p:blipFill>
        <p:spPr>
          <a:xfrm>
            <a:off x="0" y="0"/>
            <a:ext cx="9151201" cy="6725265"/>
          </a:xfrm>
        </p:spPr>
      </p:pic>
    </p:spTree>
    <p:extLst>
      <p:ext uri="{BB962C8B-B14F-4D97-AF65-F5344CB8AC3E}">
        <p14:creationId xmlns:p14="http://schemas.microsoft.com/office/powerpoint/2010/main" val="3207364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C637C-E157-B3ED-ED10-88B7CCF0AD13}"/>
              </a:ext>
            </a:extLst>
          </p:cNvPr>
          <p:cNvSpPr>
            <a:spLocks noGrp="1"/>
          </p:cNvSpPr>
          <p:nvPr>
            <p:ph type="title"/>
          </p:nvPr>
        </p:nvSpPr>
        <p:spPr/>
        <p:txBody>
          <a:bodyPr/>
          <a:lstStyle/>
          <a:p>
            <a:endParaRPr lang="en-US"/>
          </a:p>
        </p:txBody>
      </p:sp>
      <p:pic>
        <p:nvPicPr>
          <p:cNvPr id="5" name="Content Placeholder 4" descr="Timeline&#10;&#10;Description automatically generated">
            <a:extLst>
              <a:ext uri="{FF2B5EF4-FFF2-40B4-BE49-F238E27FC236}">
                <a16:creationId xmlns:a16="http://schemas.microsoft.com/office/drawing/2014/main" id="{968BF64A-4A4B-9F33-FB11-3F9DE2B32E6A}"/>
              </a:ext>
            </a:extLst>
          </p:cNvPr>
          <p:cNvPicPr>
            <a:picLocks noGrp="1" noChangeAspect="1"/>
          </p:cNvPicPr>
          <p:nvPr>
            <p:ph idx="1"/>
          </p:nvPr>
        </p:nvPicPr>
        <p:blipFill>
          <a:blip r:embed="rId2"/>
          <a:stretch>
            <a:fillRect/>
          </a:stretch>
        </p:blipFill>
        <p:spPr>
          <a:xfrm>
            <a:off x="0" y="0"/>
            <a:ext cx="9144000" cy="6692196"/>
          </a:xfrm>
        </p:spPr>
      </p:pic>
    </p:spTree>
    <p:extLst>
      <p:ext uri="{BB962C8B-B14F-4D97-AF65-F5344CB8AC3E}">
        <p14:creationId xmlns:p14="http://schemas.microsoft.com/office/powerpoint/2010/main" val="826719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A8F30-6E1C-DE75-2184-C85D5621D782}"/>
              </a:ext>
            </a:extLst>
          </p:cNvPr>
          <p:cNvSpPr>
            <a:spLocks noGrp="1"/>
          </p:cNvSpPr>
          <p:nvPr>
            <p:ph type="title"/>
          </p:nvPr>
        </p:nvSpPr>
        <p:spPr/>
        <p:txBody>
          <a:bodyPr/>
          <a:lstStyle/>
          <a:p>
            <a:endParaRPr lang="en-US"/>
          </a:p>
        </p:txBody>
      </p:sp>
      <p:pic>
        <p:nvPicPr>
          <p:cNvPr id="5" name="Content Placeholder 4" descr="A picture containing timeline&#10;&#10;Description automatically generated">
            <a:extLst>
              <a:ext uri="{FF2B5EF4-FFF2-40B4-BE49-F238E27FC236}">
                <a16:creationId xmlns:a16="http://schemas.microsoft.com/office/drawing/2014/main" id="{783DECD4-D078-9268-7E30-CC724710EECC}"/>
              </a:ext>
            </a:extLst>
          </p:cNvPr>
          <p:cNvPicPr>
            <a:picLocks noGrp="1" noChangeAspect="1"/>
          </p:cNvPicPr>
          <p:nvPr>
            <p:ph idx="1"/>
          </p:nvPr>
        </p:nvPicPr>
        <p:blipFill>
          <a:blip r:embed="rId2"/>
          <a:stretch>
            <a:fillRect/>
          </a:stretch>
        </p:blipFill>
        <p:spPr>
          <a:xfrm>
            <a:off x="0" y="-1"/>
            <a:ext cx="9144000" cy="6645715"/>
          </a:xfrm>
        </p:spPr>
      </p:pic>
    </p:spTree>
    <p:extLst>
      <p:ext uri="{BB962C8B-B14F-4D97-AF65-F5344CB8AC3E}">
        <p14:creationId xmlns:p14="http://schemas.microsoft.com/office/powerpoint/2010/main" val="3586833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403E7-7F64-6049-2A9D-C2926761C74F}"/>
              </a:ext>
            </a:extLst>
          </p:cNvPr>
          <p:cNvSpPr>
            <a:spLocks noGrp="1"/>
          </p:cNvSpPr>
          <p:nvPr>
            <p:ph type="title"/>
          </p:nvPr>
        </p:nvSpPr>
        <p:spPr/>
        <p:txBody>
          <a:bodyPr/>
          <a:lstStyle/>
          <a:p>
            <a:endParaRPr lang="en-US"/>
          </a:p>
        </p:txBody>
      </p:sp>
      <p:pic>
        <p:nvPicPr>
          <p:cNvPr id="5" name="Content Placeholder 4" descr="Timeline&#10;&#10;Description automatically generated">
            <a:extLst>
              <a:ext uri="{FF2B5EF4-FFF2-40B4-BE49-F238E27FC236}">
                <a16:creationId xmlns:a16="http://schemas.microsoft.com/office/drawing/2014/main" id="{856959EE-B2C6-B420-4C40-A5554AE7E4D1}"/>
              </a:ext>
            </a:extLst>
          </p:cNvPr>
          <p:cNvPicPr>
            <a:picLocks noGrp="1" noChangeAspect="1"/>
          </p:cNvPicPr>
          <p:nvPr>
            <p:ph idx="1"/>
          </p:nvPr>
        </p:nvPicPr>
        <p:blipFill>
          <a:blip r:embed="rId2"/>
          <a:stretch>
            <a:fillRect/>
          </a:stretch>
        </p:blipFill>
        <p:spPr>
          <a:xfrm>
            <a:off x="0" y="-1"/>
            <a:ext cx="9144000" cy="6656863"/>
          </a:xfrm>
        </p:spPr>
      </p:pic>
    </p:spTree>
    <p:extLst>
      <p:ext uri="{BB962C8B-B14F-4D97-AF65-F5344CB8AC3E}">
        <p14:creationId xmlns:p14="http://schemas.microsoft.com/office/powerpoint/2010/main" val="2933026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F3C1E-20F2-0EEB-4C02-4D414483F17A}"/>
              </a:ext>
            </a:extLst>
          </p:cNvPr>
          <p:cNvSpPr>
            <a:spLocks noGrp="1"/>
          </p:cNvSpPr>
          <p:nvPr>
            <p:ph type="title"/>
          </p:nvPr>
        </p:nvSpPr>
        <p:spPr/>
        <p:txBody>
          <a:bodyPr/>
          <a:lstStyle/>
          <a:p>
            <a:endParaRPr lang="en-US"/>
          </a:p>
        </p:txBody>
      </p:sp>
      <p:pic>
        <p:nvPicPr>
          <p:cNvPr id="5" name="Content Placeholder 4" descr="Timeline&#10;&#10;Description automatically generated with medium confidence">
            <a:extLst>
              <a:ext uri="{FF2B5EF4-FFF2-40B4-BE49-F238E27FC236}">
                <a16:creationId xmlns:a16="http://schemas.microsoft.com/office/drawing/2014/main" id="{6EAE2E41-4266-9A38-B0A1-436AAE453440}"/>
              </a:ext>
            </a:extLst>
          </p:cNvPr>
          <p:cNvPicPr>
            <a:picLocks noGrp="1" noChangeAspect="1"/>
          </p:cNvPicPr>
          <p:nvPr>
            <p:ph idx="1"/>
          </p:nvPr>
        </p:nvPicPr>
        <p:blipFill>
          <a:blip r:embed="rId2"/>
          <a:stretch>
            <a:fillRect/>
          </a:stretch>
        </p:blipFill>
        <p:spPr>
          <a:xfrm>
            <a:off x="-19666" y="0"/>
            <a:ext cx="9163665" cy="6636774"/>
          </a:xfrm>
        </p:spPr>
      </p:pic>
    </p:spTree>
    <p:extLst>
      <p:ext uri="{BB962C8B-B14F-4D97-AF65-F5344CB8AC3E}">
        <p14:creationId xmlns:p14="http://schemas.microsoft.com/office/powerpoint/2010/main" val="3668856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5C98-2B82-79A2-2430-9E54D34C40C7}"/>
              </a:ext>
            </a:extLst>
          </p:cNvPr>
          <p:cNvSpPr>
            <a:spLocks noGrp="1"/>
          </p:cNvSpPr>
          <p:nvPr>
            <p:ph type="title"/>
          </p:nvPr>
        </p:nvSpPr>
        <p:spPr/>
        <p:txBody>
          <a:bodyPr/>
          <a:lstStyle/>
          <a:p>
            <a:endParaRPr lang="en-US"/>
          </a:p>
        </p:txBody>
      </p:sp>
      <p:pic>
        <p:nvPicPr>
          <p:cNvPr id="13" name="Content Placeholder 12" descr="Timeline&#10;&#10;Description automatically generated">
            <a:extLst>
              <a:ext uri="{FF2B5EF4-FFF2-40B4-BE49-F238E27FC236}">
                <a16:creationId xmlns:a16="http://schemas.microsoft.com/office/drawing/2014/main" id="{9CC4A6B0-A0F3-93B9-74F0-AFCDC17827AC}"/>
              </a:ext>
            </a:extLst>
          </p:cNvPr>
          <p:cNvPicPr>
            <a:picLocks noGrp="1" noChangeAspect="1"/>
          </p:cNvPicPr>
          <p:nvPr>
            <p:ph idx="1"/>
          </p:nvPr>
        </p:nvPicPr>
        <p:blipFill>
          <a:blip r:embed="rId2"/>
          <a:stretch>
            <a:fillRect/>
          </a:stretch>
        </p:blipFill>
        <p:spPr>
          <a:xfrm>
            <a:off x="0" y="0"/>
            <a:ext cx="9144000" cy="6592633"/>
          </a:xfrm>
        </p:spPr>
      </p:pic>
    </p:spTree>
    <p:extLst>
      <p:ext uri="{BB962C8B-B14F-4D97-AF65-F5344CB8AC3E}">
        <p14:creationId xmlns:p14="http://schemas.microsoft.com/office/powerpoint/2010/main" val="2408962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2542C1A4-136F-B6A9-8DA5-053BCAF5D1BD}"/>
              </a:ext>
            </a:extLst>
          </p:cNvPr>
          <p:cNvPicPr>
            <a:picLocks noChangeAspect="1"/>
          </p:cNvPicPr>
          <p:nvPr/>
        </p:nvPicPr>
        <p:blipFill>
          <a:blip r:embed="rId2"/>
          <a:stretch>
            <a:fillRect/>
          </a:stretch>
        </p:blipFill>
        <p:spPr>
          <a:xfrm>
            <a:off x="0" y="0"/>
            <a:ext cx="9144000" cy="6589386"/>
          </a:xfrm>
          <a:prstGeom prst="rect">
            <a:avLst/>
          </a:prstGeom>
        </p:spPr>
      </p:pic>
    </p:spTree>
    <p:extLst>
      <p:ext uri="{BB962C8B-B14F-4D97-AF65-F5344CB8AC3E}">
        <p14:creationId xmlns:p14="http://schemas.microsoft.com/office/powerpoint/2010/main" val="1814892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2CD4-E3A1-C552-4CC9-4EC8B32645F8}"/>
              </a:ext>
            </a:extLst>
          </p:cNvPr>
          <p:cNvSpPr>
            <a:spLocks noGrp="1"/>
          </p:cNvSpPr>
          <p:nvPr>
            <p:ph type="title"/>
          </p:nvPr>
        </p:nvSpPr>
        <p:spPr/>
        <p:txBody>
          <a:bodyPr/>
          <a:lstStyle/>
          <a:p>
            <a:endParaRPr lang="en-US"/>
          </a:p>
        </p:txBody>
      </p:sp>
      <p:pic>
        <p:nvPicPr>
          <p:cNvPr id="5" name="Content Placeholder 4" descr="Timeline&#10;&#10;Description automatically generated">
            <a:extLst>
              <a:ext uri="{FF2B5EF4-FFF2-40B4-BE49-F238E27FC236}">
                <a16:creationId xmlns:a16="http://schemas.microsoft.com/office/drawing/2014/main" id="{9EC2A2CD-0320-9252-E84F-1169E8BEC762}"/>
              </a:ext>
            </a:extLst>
          </p:cNvPr>
          <p:cNvPicPr>
            <a:picLocks noGrp="1" noChangeAspect="1"/>
          </p:cNvPicPr>
          <p:nvPr>
            <p:ph idx="1"/>
          </p:nvPr>
        </p:nvPicPr>
        <p:blipFill>
          <a:blip r:embed="rId2"/>
          <a:stretch>
            <a:fillRect/>
          </a:stretch>
        </p:blipFill>
        <p:spPr>
          <a:xfrm>
            <a:off x="0" y="-1"/>
            <a:ext cx="9144000" cy="6613903"/>
          </a:xfrm>
        </p:spPr>
      </p:pic>
    </p:spTree>
    <p:extLst>
      <p:ext uri="{BB962C8B-B14F-4D97-AF65-F5344CB8AC3E}">
        <p14:creationId xmlns:p14="http://schemas.microsoft.com/office/powerpoint/2010/main" val="3164011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77624-256C-D011-FCA9-DA1E1F57EA0F}"/>
              </a:ext>
            </a:extLst>
          </p:cNvPr>
          <p:cNvSpPr>
            <a:spLocks noGrp="1"/>
          </p:cNvSpPr>
          <p:nvPr>
            <p:ph type="title"/>
          </p:nvPr>
        </p:nvSpPr>
        <p:spPr/>
        <p:txBody>
          <a:bodyPr/>
          <a:lstStyle/>
          <a:p>
            <a:endParaRPr lang="en-US"/>
          </a:p>
        </p:txBody>
      </p:sp>
      <p:pic>
        <p:nvPicPr>
          <p:cNvPr id="9" name="Content Placeholder 8" descr="Timeline&#10;&#10;Description automatically generated">
            <a:extLst>
              <a:ext uri="{FF2B5EF4-FFF2-40B4-BE49-F238E27FC236}">
                <a16:creationId xmlns:a16="http://schemas.microsoft.com/office/drawing/2014/main" id="{6DCCD822-82ED-6799-83A9-A760714E9E5D}"/>
              </a:ext>
            </a:extLst>
          </p:cNvPr>
          <p:cNvPicPr>
            <a:picLocks noGrp="1" noChangeAspect="1"/>
          </p:cNvPicPr>
          <p:nvPr>
            <p:ph idx="1"/>
          </p:nvPr>
        </p:nvPicPr>
        <p:blipFill>
          <a:blip r:embed="rId2"/>
          <a:stretch>
            <a:fillRect/>
          </a:stretch>
        </p:blipFill>
        <p:spPr>
          <a:xfrm>
            <a:off x="0" y="9373"/>
            <a:ext cx="9144000" cy="6715524"/>
          </a:xfrm>
        </p:spPr>
      </p:pic>
    </p:spTree>
    <p:extLst>
      <p:ext uri="{BB962C8B-B14F-4D97-AF65-F5344CB8AC3E}">
        <p14:creationId xmlns:p14="http://schemas.microsoft.com/office/powerpoint/2010/main" val="220393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C17E432-2FB2-8478-585A-645E5A2FEDC2}"/>
              </a:ext>
            </a:extLst>
          </p:cNvPr>
          <p:cNvSpPr>
            <a:spLocks noGrp="1"/>
          </p:cNvSpPr>
          <p:nvPr>
            <p:ph idx="1"/>
          </p:nvPr>
        </p:nvSpPr>
        <p:spPr>
          <a:xfrm>
            <a:off x="0" y="3084512"/>
            <a:ext cx="9144000" cy="688975"/>
          </a:xfrm>
        </p:spPr>
        <p:txBody>
          <a:bodyPr>
            <a:noAutofit/>
          </a:bodyPr>
          <a:lstStyle/>
          <a:p>
            <a:pPr marL="0" indent="0" algn="ctr">
              <a:buNone/>
            </a:pPr>
            <a:r>
              <a:rPr lang="en-US" sz="4000" b="1" dirty="0"/>
              <a:t>PTECH Blueprint</a:t>
            </a:r>
          </a:p>
        </p:txBody>
      </p:sp>
    </p:spTree>
    <p:extLst>
      <p:ext uri="{BB962C8B-B14F-4D97-AF65-F5344CB8AC3E}">
        <p14:creationId xmlns:p14="http://schemas.microsoft.com/office/powerpoint/2010/main" val="273953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C17E432-2FB2-8478-585A-645E5A2FEDC2}"/>
              </a:ext>
            </a:extLst>
          </p:cNvPr>
          <p:cNvSpPr>
            <a:spLocks noGrp="1"/>
          </p:cNvSpPr>
          <p:nvPr>
            <p:ph idx="1"/>
          </p:nvPr>
        </p:nvSpPr>
        <p:spPr>
          <a:xfrm>
            <a:off x="0" y="3084512"/>
            <a:ext cx="9144000" cy="688975"/>
          </a:xfrm>
        </p:spPr>
        <p:txBody>
          <a:bodyPr>
            <a:noAutofit/>
          </a:bodyPr>
          <a:lstStyle/>
          <a:p>
            <a:pPr marL="0" indent="0" algn="ctr">
              <a:buNone/>
            </a:pPr>
            <a:r>
              <a:rPr lang="en-US" sz="4000" b="1" dirty="0"/>
              <a:t>PTECH Lead Teacher – BIM 1</a:t>
            </a:r>
          </a:p>
        </p:txBody>
      </p:sp>
    </p:spTree>
    <p:extLst>
      <p:ext uri="{BB962C8B-B14F-4D97-AF65-F5344CB8AC3E}">
        <p14:creationId xmlns:p14="http://schemas.microsoft.com/office/powerpoint/2010/main" val="1224830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44FCBC-75D2-1B4B-9ACB-E86A1B2CB59C}"/>
              </a:ext>
            </a:extLst>
          </p:cNvPr>
          <p:cNvSpPr>
            <a:spLocks noGrp="1"/>
          </p:cNvSpPr>
          <p:nvPr>
            <p:ph idx="1"/>
          </p:nvPr>
        </p:nvSpPr>
        <p:spPr>
          <a:xfrm>
            <a:off x="0" y="0"/>
            <a:ext cx="9144000" cy="510988"/>
          </a:xfrm>
        </p:spPr>
        <p:txBody>
          <a:bodyPr vert="horz" lIns="91440" tIns="45720" rIns="91440" bIns="45720" rtlCol="0" anchor="t">
            <a:noAutofit/>
          </a:bodyPr>
          <a:lstStyle/>
          <a:p>
            <a:pPr marL="0" indent="0" algn="ctr">
              <a:buNone/>
            </a:pPr>
            <a:r>
              <a:rPr lang="en-US" sz="3600" b="1" dirty="0"/>
              <a:t>P-TECH Crosswalks</a:t>
            </a:r>
          </a:p>
        </p:txBody>
      </p:sp>
      <p:pic>
        <p:nvPicPr>
          <p:cNvPr id="5" name="Picture 4" descr="Graphical user interface, application, table, Excel&#10;&#10;Description automatically generated">
            <a:extLst>
              <a:ext uri="{FF2B5EF4-FFF2-40B4-BE49-F238E27FC236}">
                <a16:creationId xmlns:a16="http://schemas.microsoft.com/office/drawing/2014/main" id="{6D25E886-7919-2F45-835C-746A0E562DD7}"/>
              </a:ext>
            </a:extLst>
          </p:cNvPr>
          <p:cNvPicPr>
            <a:picLocks noChangeAspect="1"/>
          </p:cNvPicPr>
          <p:nvPr/>
        </p:nvPicPr>
        <p:blipFill>
          <a:blip r:embed="rId2"/>
          <a:stretch>
            <a:fillRect/>
          </a:stretch>
        </p:blipFill>
        <p:spPr>
          <a:xfrm>
            <a:off x="123567" y="510988"/>
            <a:ext cx="8896865" cy="5036085"/>
          </a:xfrm>
          <a:prstGeom prst="rect">
            <a:avLst/>
          </a:prstGeom>
        </p:spPr>
      </p:pic>
      <p:sp>
        <p:nvSpPr>
          <p:cNvPr id="6" name="Left Arrow 5">
            <a:extLst>
              <a:ext uri="{FF2B5EF4-FFF2-40B4-BE49-F238E27FC236}">
                <a16:creationId xmlns:a16="http://schemas.microsoft.com/office/drawing/2014/main" id="{7CAFD9CC-37DF-E648-9BCB-2DB666F2B2B5}"/>
              </a:ext>
            </a:extLst>
          </p:cNvPr>
          <p:cNvSpPr/>
          <p:nvPr/>
        </p:nvSpPr>
        <p:spPr>
          <a:xfrm>
            <a:off x="2604977" y="3428998"/>
            <a:ext cx="510363" cy="29239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a:extLst>
              <a:ext uri="{FF2B5EF4-FFF2-40B4-BE49-F238E27FC236}">
                <a16:creationId xmlns:a16="http://schemas.microsoft.com/office/drawing/2014/main" id="{620EAFCD-2C9F-5A41-9F30-C6E367619413}"/>
              </a:ext>
            </a:extLst>
          </p:cNvPr>
          <p:cNvSpPr/>
          <p:nvPr/>
        </p:nvSpPr>
        <p:spPr>
          <a:xfrm>
            <a:off x="7499497" y="3428999"/>
            <a:ext cx="510363" cy="29239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761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44FCBC-75D2-1B4B-9ACB-E86A1B2CB59C}"/>
              </a:ext>
            </a:extLst>
          </p:cNvPr>
          <p:cNvSpPr>
            <a:spLocks noGrp="1"/>
          </p:cNvSpPr>
          <p:nvPr>
            <p:ph idx="1"/>
          </p:nvPr>
        </p:nvSpPr>
        <p:spPr>
          <a:xfrm>
            <a:off x="0" y="0"/>
            <a:ext cx="9144000" cy="510988"/>
          </a:xfrm>
        </p:spPr>
        <p:txBody>
          <a:bodyPr vert="horz" lIns="91440" tIns="45720" rIns="91440" bIns="45720" rtlCol="0" anchor="t">
            <a:noAutofit/>
          </a:bodyPr>
          <a:lstStyle/>
          <a:p>
            <a:pPr marL="0" indent="0" algn="ctr">
              <a:buNone/>
            </a:pPr>
            <a:r>
              <a:rPr lang="en-US" sz="3200" b="1" dirty="0"/>
              <a:t>P-TECH Lead Teacher - BIM 1</a:t>
            </a:r>
          </a:p>
        </p:txBody>
      </p:sp>
      <p:sp>
        <p:nvSpPr>
          <p:cNvPr id="2" name="TextBox 1">
            <a:extLst>
              <a:ext uri="{FF2B5EF4-FFF2-40B4-BE49-F238E27FC236}">
                <a16:creationId xmlns:a16="http://schemas.microsoft.com/office/drawing/2014/main" id="{9D8D45F7-A823-444A-BCC9-6161F085DB61}"/>
              </a:ext>
            </a:extLst>
          </p:cNvPr>
          <p:cNvSpPr txBox="1"/>
          <p:nvPr/>
        </p:nvSpPr>
        <p:spPr>
          <a:xfrm>
            <a:off x="0" y="255494"/>
            <a:ext cx="9143999" cy="3262432"/>
          </a:xfrm>
          <a:prstGeom prst="rect">
            <a:avLst/>
          </a:prstGeom>
          <a:noFill/>
        </p:spPr>
        <p:txBody>
          <a:bodyPr wrap="square" rtlCol="0">
            <a:spAutoFit/>
          </a:bodyPr>
          <a:lstStyle/>
          <a:p>
            <a:r>
              <a:rPr lang="en-US" sz="3200" i="1" dirty="0">
                <a:solidFill>
                  <a:srgbClr val="FF0000"/>
                </a:solidFill>
              </a:rPr>
              <a:t>Who? </a:t>
            </a:r>
          </a:p>
          <a:p>
            <a:r>
              <a:rPr lang="en-US" sz="2400" dirty="0"/>
              <a:t>Current Campus Teacher or New to Campus Teacher (In-District Only)</a:t>
            </a:r>
          </a:p>
          <a:p>
            <a:endParaRPr lang="en-US" sz="2400" dirty="0"/>
          </a:p>
          <a:p>
            <a:r>
              <a:rPr lang="en-US" sz="2400" b="1" i="1" dirty="0"/>
              <a:t>199-day</a:t>
            </a:r>
            <a:r>
              <a:rPr lang="en-US" sz="2400" dirty="0"/>
              <a:t> contract (Teachers will have to interview for the position.)</a:t>
            </a:r>
          </a:p>
          <a:p>
            <a:endParaRPr lang="en-US" sz="2400" dirty="0"/>
          </a:p>
          <a:p>
            <a:r>
              <a:rPr lang="en-US" dirty="0"/>
              <a:t>*</a:t>
            </a:r>
            <a:r>
              <a:rPr lang="en-US" i="1" dirty="0"/>
              <a:t>Campus CTE teachers </a:t>
            </a:r>
            <a:r>
              <a:rPr lang="en-US" b="1" i="1" u="sng" dirty="0"/>
              <a:t>MIGHT</a:t>
            </a:r>
            <a:r>
              <a:rPr lang="en-US" i="1" dirty="0"/>
              <a:t> be relocated based on the outcome of the process.</a:t>
            </a:r>
          </a:p>
          <a:p>
            <a:endParaRPr lang="en-US" i="1" dirty="0"/>
          </a:p>
          <a:p>
            <a:r>
              <a:rPr lang="en-US" i="1" dirty="0"/>
              <a:t>*Likely </a:t>
            </a:r>
            <a:r>
              <a:rPr lang="en-US" b="1" i="1" u="sng" dirty="0"/>
              <a:t>NOT</a:t>
            </a:r>
            <a:r>
              <a:rPr lang="en-US" i="1" dirty="0"/>
              <a:t> a new FTE.</a:t>
            </a:r>
          </a:p>
        </p:txBody>
      </p:sp>
    </p:spTree>
    <p:extLst>
      <p:ext uri="{BB962C8B-B14F-4D97-AF65-F5344CB8AC3E}">
        <p14:creationId xmlns:p14="http://schemas.microsoft.com/office/powerpoint/2010/main" val="336508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44FCBC-75D2-1B4B-9ACB-E86A1B2CB59C}"/>
              </a:ext>
            </a:extLst>
          </p:cNvPr>
          <p:cNvSpPr>
            <a:spLocks noGrp="1"/>
          </p:cNvSpPr>
          <p:nvPr>
            <p:ph idx="1"/>
          </p:nvPr>
        </p:nvSpPr>
        <p:spPr>
          <a:xfrm>
            <a:off x="0" y="0"/>
            <a:ext cx="9144000" cy="510988"/>
          </a:xfrm>
        </p:spPr>
        <p:txBody>
          <a:bodyPr vert="horz" lIns="91440" tIns="45720" rIns="91440" bIns="45720" rtlCol="0" anchor="t">
            <a:noAutofit/>
          </a:bodyPr>
          <a:lstStyle/>
          <a:p>
            <a:pPr marL="0" indent="0" algn="ctr">
              <a:buNone/>
            </a:pPr>
            <a:r>
              <a:rPr lang="en-US" sz="3200" b="1" dirty="0"/>
              <a:t>P-TECH Lead Teacher - BIM 1</a:t>
            </a:r>
          </a:p>
        </p:txBody>
      </p:sp>
      <p:sp>
        <p:nvSpPr>
          <p:cNvPr id="2" name="TextBox 1">
            <a:extLst>
              <a:ext uri="{FF2B5EF4-FFF2-40B4-BE49-F238E27FC236}">
                <a16:creationId xmlns:a16="http://schemas.microsoft.com/office/drawing/2014/main" id="{9D8D45F7-A823-444A-BCC9-6161F085DB61}"/>
              </a:ext>
            </a:extLst>
          </p:cNvPr>
          <p:cNvSpPr txBox="1"/>
          <p:nvPr/>
        </p:nvSpPr>
        <p:spPr>
          <a:xfrm>
            <a:off x="1" y="255494"/>
            <a:ext cx="9143999" cy="4647426"/>
          </a:xfrm>
          <a:prstGeom prst="rect">
            <a:avLst/>
          </a:prstGeom>
          <a:noFill/>
        </p:spPr>
        <p:txBody>
          <a:bodyPr wrap="square" rtlCol="0">
            <a:spAutoFit/>
          </a:bodyPr>
          <a:lstStyle/>
          <a:p>
            <a:r>
              <a:rPr lang="en-US" sz="3200" i="1" dirty="0">
                <a:solidFill>
                  <a:srgbClr val="FF0000"/>
                </a:solidFill>
              </a:rPr>
              <a:t>What?</a:t>
            </a:r>
          </a:p>
          <a:p>
            <a:r>
              <a:rPr lang="en-US" sz="2400" dirty="0"/>
              <a:t>The teacher will:</a:t>
            </a:r>
          </a:p>
          <a:p>
            <a:pPr marL="285750" indent="-285750">
              <a:buFont typeface="Arial" panose="020B0604020202020204" pitchFamily="34" charset="0"/>
              <a:buChar char="•"/>
            </a:pPr>
            <a:r>
              <a:rPr lang="en-US" sz="2400" dirty="0"/>
              <a:t>Teach 5 of 8 periods (1 coordination period) of BIM 1 (modified)</a:t>
            </a:r>
          </a:p>
          <a:p>
            <a:pPr marL="285750" indent="-285750">
              <a:buFont typeface="Arial" panose="020B0604020202020204" pitchFamily="34" charset="0"/>
              <a:buChar char="•"/>
            </a:pPr>
            <a:r>
              <a:rPr lang="en-US" sz="2400" dirty="0"/>
              <a:t>Teach non P-TECH CTE sections if the P-TECH cohort is small (less than 5 sections). </a:t>
            </a:r>
          </a:p>
          <a:p>
            <a:pPr marL="285750" indent="-285750">
              <a:buFont typeface="Arial" panose="020B0604020202020204" pitchFamily="34" charset="0"/>
              <a:buChar char="•"/>
            </a:pPr>
            <a:r>
              <a:rPr lang="en-US" sz="2400" dirty="0"/>
              <a:t>Assist campus staff with all P-TECH tasks such as: </a:t>
            </a:r>
          </a:p>
          <a:p>
            <a:pPr lvl="1"/>
            <a:r>
              <a:rPr lang="en-US" sz="2400" dirty="0"/>
              <a:t>Website Maintenance, Designation Application, Recruiting, Marketing, Work-Based Learning, TSIA2 Preparation &amp; Testing, Degree Plan Audit Cards, Etc. </a:t>
            </a:r>
          </a:p>
          <a:p>
            <a:pPr marL="285750" indent="-285750">
              <a:buFont typeface="Arial" panose="020B0604020202020204" pitchFamily="34" charset="0"/>
              <a:buChar char="•"/>
            </a:pPr>
            <a:r>
              <a:rPr lang="en-US" sz="2400" dirty="0"/>
              <a:t>Serve as a liaison to EPPC and industry partner(s). </a:t>
            </a:r>
          </a:p>
          <a:p>
            <a:pPr marL="285750" indent="-285750">
              <a:buFont typeface="Arial" panose="020B0604020202020204" pitchFamily="34" charset="0"/>
              <a:buChar char="•"/>
            </a:pPr>
            <a:r>
              <a:rPr lang="en-US" sz="2400" dirty="0"/>
              <a:t>Prepare ALL P-TECH students for the Microsoft Office Expert in Word Certification Exam.</a:t>
            </a:r>
          </a:p>
        </p:txBody>
      </p:sp>
    </p:spTree>
    <p:extLst>
      <p:ext uri="{BB962C8B-B14F-4D97-AF65-F5344CB8AC3E}">
        <p14:creationId xmlns:p14="http://schemas.microsoft.com/office/powerpoint/2010/main" val="3452412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44FCBC-75D2-1B4B-9ACB-E86A1B2CB59C}"/>
              </a:ext>
            </a:extLst>
          </p:cNvPr>
          <p:cNvSpPr>
            <a:spLocks noGrp="1"/>
          </p:cNvSpPr>
          <p:nvPr>
            <p:ph idx="1"/>
          </p:nvPr>
        </p:nvSpPr>
        <p:spPr>
          <a:xfrm>
            <a:off x="0" y="0"/>
            <a:ext cx="9144000" cy="510988"/>
          </a:xfrm>
        </p:spPr>
        <p:txBody>
          <a:bodyPr vert="horz" lIns="91440" tIns="45720" rIns="91440" bIns="45720" rtlCol="0" anchor="t">
            <a:noAutofit/>
          </a:bodyPr>
          <a:lstStyle/>
          <a:p>
            <a:pPr marL="0" indent="0" algn="ctr">
              <a:buNone/>
            </a:pPr>
            <a:r>
              <a:rPr lang="en-US" sz="3200" b="1" dirty="0"/>
              <a:t>P-TECH Lead Teacher - BIM 1</a:t>
            </a:r>
          </a:p>
        </p:txBody>
      </p:sp>
      <p:sp>
        <p:nvSpPr>
          <p:cNvPr id="2" name="TextBox 1">
            <a:extLst>
              <a:ext uri="{FF2B5EF4-FFF2-40B4-BE49-F238E27FC236}">
                <a16:creationId xmlns:a16="http://schemas.microsoft.com/office/drawing/2014/main" id="{9D8D45F7-A823-444A-BCC9-6161F085DB61}"/>
              </a:ext>
            </a:extLst>
          </p:cNvPr>
          <p:cNvSpPr txBox="1"/>
          <p:nvPr/>
        </p:nvSpPr>
        <p:spPr>
          <a:xfrm>
            <a:off x="1" y="255494"/>
            <a:ext cx="9143999" cy="3539430"/>
          </a:xfrm>
          <a:prstGeom prst="rect">
            <a:avLst/>
          </a:prstGeom>
          <a:noFill/>
        </p:spPr>
        <p:txBody>
          <a:bodyPr wrap="square" rtlCol="0">
            <a:spAutoFit/>
          </a:bodyPr>
          <a:lstStyle/>
          <a:p>
            <a:r>
              <a:rPr lang="en-US" sz="3200" i="1" dirty="0">
                <a:solidFill>
                  <a:srgbClr val="FF0000"/>
                </a:solidFill>
              </a:rPr>
              <a:t>When?</a:t>
            </a:r>
          </a:p>
          <a:p>
            <a:r>
              <a:rPr lang="en-US" sz="2400" b="1" i="1" dirty="0"/>
              <a:t>January to March 2022:  </a:t>
            </a:r>
          </a:p>
          <a:p>
            <a:r>
              <a:rPr lang="en-US" sz="2400" dirty="0"/>
              <a:t>Interviews (with Principal/staff input)</a:t>
            </a:r>
          </a:p>
          <a:p>
            <a:endParaRPr lang="en-US" sz="2400" dirty="0"/>
          </a:p>
          <a:p>
            <a:r>
              <a:rPr lang="en-US" sz="2400" b="1" i="1" dirty="0"/>
              <a:t>April to June 2022: </a:t>
            </a:r>
          </a:p>
          <a:p>
            <a:r>
              <a:rPr lang="en-US" sz="2400" dirty="0"/>
              <a:t>Create Scope and Sequence with Advanced Academics/CTE</a:t>
            </a:r>
          </a:p>
          <a:p>
            <a:endParaRPr lang="en-US" sz="2400" dirty="0"/>
          </a:p>
          <a:p>
            <a:r>
              <a:rPr lang="en-US" sz="2400" b="1" i="1" dirty="0"/>
              <a:t>July 1, 2022: </a:t>
            </a:r>
          </a:p>
          <a:p>
            <a:r>
              <a:rPr lang="en-US" sz="2400" dirty="0"/>
              <a:t>Assigned to new position and/or campus (if applicable)</a:t>
            </a:r>
          </a:p>
        </p:txBody>
      </p:sp>
    </p:spTree>
    <p:extLst>
      <p:ext uri="{BB962C8B-B14F-4D97-AF65-F5344CB8AC3E}">
        <p14:creationId xmlns:p14="http://schemas.microsoft.com/office/powerpoint/2010/main" val="1646382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44FCBC-75D2-1B4B-9ACB-E86A1B2CB59C}"/>
              </a:ext>
            </a:extLst>
          </p:cNvPr>
          <p:cNvSpPr>
            <a:spLocks noGrp="1"/>
          </p:cNvSpPr>
          <p:nvPr>
            <p:ph idx="1"/>
          </p:nvPr>
        </p:nvSpPr>
        <p:spPr>
          <a:xfrm>
            <a:off x="0" y="0"/>
            <a:ext cx="9144000" cy="510988"/>
          </a:xfrm>
        </p:spPr>
        <p:txBody>
          <a:bodyPr vert="horz" lIns="91440" tIns="45720" rIns="91440" bIns="45720" rtlCol="0" anchor="t">
            <a:noAutofit/>
          </a:bodyPr>
          <a:lstStyle/>
          <a:p>
            <a:pPr marL="0" indent="0" algn="ctr">
              <a:buNone/>
            </a:pPr>
            <a:r>
              <a:rPr lang="en-US" sz="3200" b="1" dirty="0"/>
              <a:t>P-TECH Lead Teacher - BIM 1</a:t>
            </a:r>
          </a:p>
        </p:txBody>
      </p:sp>
      <p:sp>
        <p:nvSpPr>
          <p:cNvPr id="2" name="TextBox 1">
            <a:extLst>
              <a:ext uri="{FF2B5EF4-FFF2-40B4-BE49-F238E27FC236}">
                <a16:creationId xmlns:a16="http://schemas.microsoft.com/office/drawing/2014/main" id="{9D8D45F7-A823-444A-BCC9-6161F085DB61}"/>
              </a:ext>
            </a:extLst>
          </p:cNvPr>
          <p:cNvSpPr txBox="1"/>
          <p:nvPr/>
        </p:nvSpPr>
        <p:spPr>
          <a:xfrm>
            <a:off x="0" y="255494"/>
            <a:ext cx="9143999" cy="3170099"/>
          </a:xfrm>
          <a:prstGeom prst="rect">
            <a:avLst/>
          </a:prstGeom>
          <a:noFill/>
        </p:spPr>
        <p:txBody>
          <a:bodyPr wrap="square" rtlCol="0">
            <a:spAutoFit/>
          </a:bodyPr>
          <a:lstStyle/>
          <a:p>
            <a:r>
              <a:rPr lang="en-US" sz="3200" i="1" dirty="0">
                <a:solidFill>
                  <a:srgbClr val="FF0000"/>
                </a:solidFill>
              </a:rPr>
              <a:t>Where?  </a:t>
            </a:r>
          </a:p>
          <a:p>
            <a:r>
              <a:rPr lang="en-US" sz="2400" dirty="0"/>
              <a:t>All 9 P-TECH campuses.  </a:t>
            </a:r>
          </a:p>
          <a:p>
            <a:endParaRPr lang="en-US" sz="2400" dirty="0"/>
          </a:p>
          <a:p>
            <a:endParaRPr lang="en-US" sz="2400" dirty="0"/>
          </a:p>
          <a:p>
            <a:r>
              <a:rPr lang="en-US" sz="2400" dirty="0"/>
              <a:t>*May expand idea to ALL students and campuses.  </a:t>
            </a:r>
          </a:p>
          <a:p>
            <a:endParaRPr lang="en-US" sz="2400" dirty="0"/>
          </a:p>
          <a:p>
            <a:r>
              <a:rPr lang="en-US" sz="2400" dirty="0"/>
              <a:t>BIG help with CCMR – Industry Based Certifications.  Word Certification Exam is $7.00.   </a:t>
            </a:r>
          </a:p>
        </p:txBody>
      </p:sp>
    </p:spTree>
    <p:extLst>
      <p:ext uri="{BB962C8B-B14F-4D97-AF65-F5344CB8AC3E}">
        <p14:creationId xmlns:p14="http://schemas.microsoft.com/office/powerpoint/2010/main" val="3785017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44FCBC-75D2-1B4B-9ACB-E86A1B2CB59C}"/>
              </a:ext>
            </a:extLst>
          </p:cNvPr>
          <p:cNvSpPr>
            <a:spLocks noGrp="1"/>
          </p:cNvSpPr>
          <p:nvPr>
            <p:ph idx="1"/>
          </p:nvPr>
        </p:nvSpPr>
        <p:spPr>
          <a:xfrm>
            <a:off x="0" y="0"/>
            <a:ext cx="9144000" cy="510988"/>
          </a:xfrm>
        </p:spPr>
        <p:txBody>
          <a:bodyPr vert="horz" lIns="91440" tIns="45720" rIns="91440" bIns="45720" rtlCol="0" anchor="t">
            <a:noAutofit/>
          </a:bodyPr>
          <a:lstStyle/>
          <a:p>
            <a:pPr marL="0" indent="0" algn="ctr">
              <a:buNone/>
            </a:pPr>
            <a:r>
              <a:rPr lang="en-US" sz="3200" b="1" dirty="0"/>
              <a:t>P-TECH Lead Teacher - BIM 1</a:t>
            </a:r>
          </a:p>
        </p:txBody>
      </p:sp>
      <p:sp>
        <p:nvSpPr>
          <p:cNvPr id="2" name="TextBox 1">
            <a:extLst>
              <a:ext uri="{FF2B5EF4-FFF2-40B4-BE49-F238E27FC236}">
                <a16:creationId xmlns:a16="http://schemas.microsoft.com/office/drawing/2014/main" id="{9D8D45F7-A823-444A-BCC9-6161F085DB61}"/>
              </a:ext>
            </a:extLst>
          </p:cNvPr>
          <p:cNvSpPr txBox="1"/>
          <p:nvPr/>
        </p:nvSpPr>
        <p:spPr>
          <a:xfrm>
            <a:off x="0" y="255494"/>
            <a:ext cx="9143999" cy="5478423"/>
          </a:xfrm>
          <a:prstGeom prst="rect">
            <a:avLst/>
          </a:prstGeom>
          <a:noFill/>
        </p:spPr>
        <p:txBody>
          <a:bodyPr wrap="square" rtlCol="0">
            <a:spAutoFit/>
          </a:bodyPr>
          <a:lstStyle/>
          <a:p>
            <a:r>
              <a:rPr lang="en-US" sz="3200" i="1" dirty="0">
                <a:solidFill>
                  <a:srgbClr val="FF0000"/>
                </a:solidFill>
              </a:rPr>
              <a:t>Why?</a:t>
            </a:r>
          </a:p>
          <a:p>
            <a:r>
              <a:rPr lang="en-US" sz="2000" dirty="0"/>
              <a:t>P-TECH requires a ‘corner stone’ class that all P-TECH students take as a foundation to the program for the establishment of </a:t>
            </a:r>
            <a:r>
              <a:rPr lang="en-US" sz="2000" b="1" i="1" u="sng" dirty="0"/>
              <a:t>culture</a:t>
            </a:r>
            <a:r>
              <a:rPr lang="en-US" sz="2000" dirty="0"/>
              <a:t>.   </a:t>
            </a:r>
            <a:r>
              <a:rPr lang="en-US" sz="2000" b="1" dirty="0"/>
              <a:t>AVID </a:t>
            </a:r>
            <a:r>
              <a:rPr lang="en-US" sz="2000" b="1" i="1" dirty="0"/>
              <a:t>like</a:t>
            </a:r>
          </a:p>
          <a:p>
            <a:endParaRPr lang="en-US" sz="2000" dirty="0"/>
          </a:p>
          <a:p>
            <a:r>
              <a:rPr lang="en-US" sz="2000" dirty="0"/>
              <a:t>The class will also be beneficial for students for TSIA2 prep, AA or Certification decision making, EPCC and Work Based Learning contacts/experiences.</a:t>
            </a:r>
          </a:p>
          <a:p>
            <a:endParaRPr lang="en-US" sz="2000" dirty="0"/>
          </a:p>
          <a:p>
            <a:r>
              <a:rPr lang="en-US" sz="2000" dirty="0"/>
              <a:t>There is P-TECH work before the official school year begins and after the school year ends (summer bridge and EPCC).  Additional days on duty will allow the P-TECH lead teacher to assist with those duties.</a:t>
            </a:r>
          </a:p>
          <a:p>
            <a:endParaRPr lang="en-US" sz="2000" dirty="0"/>
          </a:p>
          <a:p>
            <a:r>
              <a:rPr lang="en-US" sz="2000" dirty="0"/>
              <a:t>P-TECH is </a:t>
            </a:r>
            <a:r>
              <a:rPr lang="en-US" sz="2000" b="1" dirty="0"/>
              <a:t>A LOT </a:t>
            </a:r>
            <a:r>
              <a:rPr lang="en-US" sz="2000" dirty="0"/>
              <a:t>of work.  P-TECH is an Early College High School (School within a School) with an industry partner.   Coordinators, APs (staff assigned) need help </a:t>
            </a:r>
            <a:r>
              <a:rPr lang="en-US" sz="2000" b="1" dirty="0"/>
              <a:t>ASAP </a:t>
            </a:r>
            <a:r>
              <a:rPr lang="en-US" sz="2000" dirty="0"/>
              <a:t>with website maintenance, designation application, recruiting, marketing, work-based learning, TSIA2 preparation &amp; testing, degree plan audit cards.  P-TECH assign staff can’t wait longer (year or more) for assistance.</a:t>
            </a:r>
          </a:p>
          <a:p>
            <a:endParaRPr lang="en-US" dirty="0"/>
          </a:p>
        </p:txBody>
      </p:sp>
    </p:spTree>
    <p:extLst>
      <p:ext uri="{BB962C8B-B14F-4D97-AF65-F5344CB8AC3E}">
        <p14:creationId xmlns:p14="http://schemas.microsoft.com/office/powerpoint/2010/main" val="445194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C17E432-2FB2-8478-585A-645E5A2FEDC2}"/>
              </a:ext>
            </a:extLst>
          </p:cNvPr>
          <p:cNvSpPr>
            <a:spLocks noGrp="1"/>
          </p:cNvSpPr>
          <p:nvPr>
            <p:ph idx="1"/>
          </p:nvPr>
        </p:nvSpPr>
        <p:spPr>
          <a:xfrm>
            <a:off x="0" y="3084512"/>
            <a:ext cx="9144000" cy="688975"/>
          </a:xfrm>
        </p:spPr>
        <p:txBody>
          <a:bodyPr>
            <a:noAutofit/>
          </a:bodyPr>
          <a:lstStyle/>
          <a:p>
            <a:pPr marL="0" indent="0" algn="ctr">
              <a:buNone/>
            </a:pPr>
            <a:r>
              <a:rPr lang="en-US" sz="4000" b="1" dirty="0"/>
              <a:t>PTECH Designation Application</a:t>
            </a:r>
          </a:p>
        </p:txBody>
      </p:sp>
    </p:spTree>
    <p:extLst>
      <p:ext uri="{BB962C8B-B14F-4D97-AF65-F5344CB8AC3E}">
        <p14:creationId xmlns:p14="http://schemas.microsoft.com/office/powerpoint/2010/main" val="1439441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44FCBC-75D2-1B4B-9ACB-E86A1B2CB59C}"/>
              </a:ext>
            </a:extLst>
          </p:cNvPr>
          <p:cNvSpPr>
            <a:spLocks noGrp="1"/>
          </p:cNvSpPr>
          <p:nvPr>
            <p:ph idx="1"/>
          </p:nvPr>
        </p:nvSpPr>
        <p:spPr>
          <a:xfrm>
            <a:off x="0" y="0"/>
            <a:ext cx="9144000" cy="510988"/>
          </a:xfrm>
        </p:spPr>
        <p:txBody>
          <a:bodyPr>
            <a:noAutofit/>
          </a:bodyPr>
          <a:lstStyle/>
          <a:p>
            <a:pPr marL="0" indent="0" algn="ctr">
              <a:buNone/>
            </a:pPr>
            <a:r>
              <a:rPr lang="en-US" sz="3600" b="1" dirty="0"/>
              <a:t>Next Steps/Due Dates – </a:t>
            </a:r>
            <a:r>
              <a:rPr lang="en-US" sz="3600" b="1" i="1" dirty="0"/>
              <a:t>October 21</a:t>
            </a:r>
          </a:p>
        </p:txBody>
      </p:sp>
      <p:sp>
        <p:nvSpPr>
          <p:cNvPr id="4" name="TextBox 3">
            <a:extLst>
              <a:ext uri="{FF2B5EF4-FFF2-40B4-BE49-F238E27FC236}">
                <a16:creationId xmlns:a16="http://schemas.microsoft.com/office/drawing/2014/main" id="{E8810FC1-C162-4E4F-82A1-ECB4991953D2}"/>
              </a:ext>
            </a:extLst>
          </p:cNvPr>
          <p:cNvSpPr txBox="1"/>
          <p:nvPr/>
        </p:nvSpPr>
        <p:spPr>
          <a:xfrm>
            <a:off x="0" y="739588"/>
            <a:ext cx="9144000" cy="3354765"/>
          </a:xfrm>
          <a:prstGeom prst="rect">
            <a:avLst/>
          </a:prstGeom>
          <a:noFill/>
        </p:spPr>
        <p:txBody>
          <a:bodyPr wrap="square" rtlCol="0">
            <a:spAutoFit/>
          </a:bodyPr>
          <a:lstStyle/>
          <a:p>
            <a:endParaRPr lang="en-US" dirty="0"/>
          </a:p>
          <a:p>
            <a:r>
              <a:rPr lang="en-US" sz="2000" b="1" dirty="0"/>
              <a:t>Campus ‘to do’ list:</a:t>
            </a:r>
            <a:endParaRPr lang="en-US" sz="2000" dirty="0"/>
          </a:p>
          <a:p>
            <a:pPr marL="342900" indent="-342900">
              <a:buFont typeface="Courier New" panose="02070309020205020404" pitchFamily="49" charset="0"/>
              <a:buChar char="o"/>
            </a:pPr>
            <a:r>
              <a:rPr lang="en-US" sz="2000" dirty="0"/>
              <a:t>Complete </a:t>
            </a:r>
            <a:r>
              <a:rPr lang="en-US" sz="2000" b="1" i="1" dirty="0"/>
              <a:t>Draft</a:t>
            </a:r>
            <a:r>
              <a:rPr lang="en-US" sz="2000" dirty="0"/>
              <a:t> of Designation Application (PDF) with prefilled Assurance for Dr. Serrata (EPCC).  Due to Mr. Long by </a:t>
            </a:r>
            <a:r>
              <a:rPr lang="en-US" sz="2000" dirty="0">
                <a:solidFill>
                  <a:srgbClr val="FF0000"/>
                </a:solidFill>
              </a:rPr>
              <a:t>October 21, 2022. </a:t>
            </a:r>
          </a:p>
          <a:p>
            <a:pPr marL="342900" indent="-342900">
              <a:buFont typeface="Courier New" panose="02070309020205020404" pitchFamily="49" charset="0"/>
              <a:buChar char="o"/>
            </a:pPr>
            <a:r>
              <a:rPr lang="en-US" sz="2000" dirty="0"/>
              <a:t>Submit prefilled Assurance Page to the Industry Partner by </a:t>
            </a:r>
            <a:r>
              <a:rPr lang="en-US" sz="2000" dirty="0">
                <a:solidFill>
                  <a:srgbClr val="FF0000"/>
                </a:solidFill>
              </a:rPr>
              <a:t>October 21, 2022.</a:t>
            </a:r>
          </a:p>
          <a:p>
            <a:r>
              <a:rPr lang="en-US" sz="2000" b="1" dirty="0"/>
              <a:t>Mr. Long’s ‘to do’ list:</a:t>
            </a:r>
          </a:p>
          <a:p>
            <a:pPr marL="342900" indent="-342900">
              <a:buFont typeface="Courier New" panose="02070309020205020404" pitchFamily="49" charset="0"/>
              <a:buChar char="o"/>
            </a:pPr>
            <a:r>
              <a:rPr lang="en-US" sz="2000" dirty="0"/>
              <a:t>Submit prefilled 9 Assurance Pages to Ms. </a:t>
            </a:r>
            <a:r>
              <a:rPr lang="en-US" sz="2000" dirty="0" err="1"/>
              <a:t>Sayavedra</a:t>
            </a:r>
            <a:r>
              <a:rPr lang="en-US" sz="2000" dirty="0"/>
              <a:t> by </a:t>
            </a:r>
            <a:r>
              <a:rPr lang="en-US" sz="2000" dirty="0">
                <a:solidFill>
                  <a:srgbClr val="FF0000"/>
                </a:solidFill>
              </a:rPr>
              <a:t>October 21, 2022.</a:t>
            </a:r>
          </a:p>
          <a:p>
            <a:endParaRPr lang="en-US" dirty="0">
              <a:solidFill>
                <a:srgbClr val="FF0000"/>
              </a:solidFill>
            </a:endParaRPr>
          </a:p>
          <a:p>
            <a:r>
              <a:rPr lang="en-US" dirty="0">
                <a:solidFill>
                  <a:srgbClr val="FF0000"/>
                </a:solidFill>
              </a:rPr>
              <a:t>Once ALL documents are approved, signed documents are returned to Mr. Long.  Mr., Long will send to coordinators for FINAL SUBMISSION.</a:t>
            </a:r>
          </a:p>
        </p:txBody>
      </p:sp>
    </p:spTree>
    <p:extLst>
      <p:ext uri="{BB962C8B-B14F-4D97-AF65-F5344CB8AC3E}">
        <p14:creationId xmlns:p14="http://schemas.microsoft.com/office/powerpoint/2010/main" val="3344265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44FCBC-75D2-1B4B-9ACB-E86A1B2CB59C}"/>
              </a:ext>
            </a:extLst>
          </p:cNvPr>
          <p:cNvSpPr>
            <a:spLocks noGrp="1"/>
          </p:cNvSpPr>
          <p:nvPr>
            <p:ph idx="1"/>
          </p:nvPr>
        </p:nvSpPr>
        <p:spPr>
          <a:xfrm>
            <a:off x="0" y="0"/>
            <a:ext cx="9144000" cy="1154207"/>
          </a:xfrm>
        </p:spPr>
        <p:txBody>
          <a:bodyPr>
            <a:noAutofit/>
          </a:bodyPr>
          <a:lstStyle/>
          <a:p>
            <a:pPr marL="0" indent="0" algn="ctr">
              <a:buNone/>
            </a:pPr>
            <a:r>
              <a:rPr lang="en-US" sz="3600" b="1" dirty="0"/>
              <a:t> EPCC General Information</a:t>
            </a:r>
          </a:p>
        </p:txBody>
      </p:sp>
      <p:sp>
        <p:nvSpPr>
          <p:cNvPr id="2" name="TextBox 1">
            <a:extLst>
              <a:ext uri="{FF2B5EF4-FFF2-40B4-BE49-F238E27FC236}">
                <a16:creationId xmlns:a16="http://schemas.microsoft.com/office/drawing/2014/main" id="{00418ADD-04D1-9A4C-AEDA-BA190B0D4E40}"/>
              </a:ext>
            </a:extLst>
          </p:cNvPr>
          <p:cNvSpPr txBox="1"/>
          <p:nvPr/>
        </p:nvSpPr>
        <p:spPr>
          <a:xfrm>
            <a:off x="0" y="1404257"/>
            <a:ext cx="9144000" cy="5909310"/>
          </a:xfrm>
          <a:prstGeom prst="rect">
            <a:avLst/>
          </a:prstGeom>
          <a:noFill/>
        </p:spPr>
        <p:txBody>
          <a:bodyPr wrap="square" rtlCol="0">
            <a:spAutoFit/>
          </a:bodyPr>
          <a:lstStyle/>
          <a:p>
            <a:r>
              <a:rPr lang="en-US" sz="2400" b="1" u="sng" dirty="0"/>
              <a:t>Designation Application Open</a:t>
            </a:r>
            <a:endParaRPr lang="en-US" sz="2400" dirty="0"/>
          </a:p>
          <a:p>
            <a:endParaRPr lang="en-US" sz="2400" dirty="0"/>
          </a:p>
          <a:p>
            <a:r>
              <a:rPr lang="en-US" sz="2400" dirty="0">
                <a:solidFill>
                  <a:srgbClr val="00B0F0"/>
                </a:solidFill>
              </a:rPr>
              <a:t>September 1, 2022 – December 16, 2022</a:t>
            </a:r>
          </a:p>
          <a:p>
            <a:endParaRPr lang="en-US" sz="2400" dirty="0"/>
          </a:p>
          <a:p>
            <a:r>
              <a:rPr lang="en-US" sz="2400" b="1" dirty="0">
                <a:solidFill>
                  <a:srgbClr val="FF0000"/>
                </a:solidFill>
              </a:rPr>
              <a:t>EPISD Deadline: October 21, 2022  </a:t>
            </a:r>
          </a:p>
          <a:p>
            <a:endParaRPr lang="en-US" sz="2400" b="1" dirty="0">
              <a:solidFill>
                <a:srgbClr val="FF0000"/>
              </a:solidFill>
            </a:endParaRPr>
          </a:p>
          <a:p>
            <a:r>
              <a:rPr lang="en-US" sz="2400" b="1" dirty="0">
                <a:solidFill>
                  <a:srgbClr val="FF0000"/>
                </a:solidFill>
              </a:rPr>
              <a:t>EPCC Deadline: November 1, 2022</a:t>
            </a:r>
            <a:endParaRPr lang="en-US" sz="2400" dirty="0">
              <a:solidFill>
                <a:srgbClr val="FF0000"/>
              </a:solidFill>
            </a:endParaRPr>
          </a:p>
          <a:p>
            <a:endParaRPr lang="en-US" sz="2400" dirty="0"/>
          </a:p>
          <a:p>
            <a:r>
              <a:rPr lang="en-US" sz="2400" b="1" dirty="0"/>
              <a:t>PDF files to Tonie Badillo at </a:t>
            </a:r>
            <a:r>
              <a:rPr lang="en-US" sz="2400" b="1" dirty="0">
                <a:hlinkClick r:id="rId2"/>
              </a:rPr>
              <a:t>mbadill4@epcc.edu</a:t>
            </a:r>
            <a:r>
              <a:rPr lang="en-US" sz="2400" b="1" dirty="0"/>
              <a:t>.</a:t>
            </a:r>
          </a:p>
          <a:p>
            <a:r>
              <a:rPr lang="en-US" sz="2400" b="1" dirty="0"/>
              <a:t>Copy to </a:t>
            </a:r>
            <a:r>
              <a:rPr lang="en-US" sz="2400" b="1" dirty="0" err="1"/>
              <a:t>Olaya</a:t>
            </a:r>
            <a:r>
              <a:rPr lang="en-US" sz="2400" b="1" dirty="0"/>
              <a:t> Cazares at </a:t>
            </a:r>
            <a:r>
              <a:rPr lang="en-US" sz="2400" b="1" u="sng" dirty="0">
                <a:solidFill>
                  <a:schemeClr val="accent5">
                    <a:lumMod val="50000"/>
                  </a:schemeClr>
                </a:solidFill>
              </a:rPr>
              <a:t>mcazare3@epcc.edu</a:t>
            </a:r>
            <a:r>
              <a:rPr lang="en-US" sz="2400" b="1" dirty="0"/>
              <a:t>.</a:t>
            </a:r>
          </a:p>
          <a:p>
            <a:endParaRPr lang="en-US" sz="2400" b="1" dirty="0">
              <a:solidFill>
                <a:schemeClr val="accent5">
                  <a:lumMod val="50000"/>
                </a:schemeClr>
              </a:solidFill>
            </a:endParaRPr>
          </a:p>
          <a:p>
            <a:endParaRPr lang="en-US" sz="2400" b="1" dirty="0">
              <a:solidFill>
                <a:schemeClr val="accent5">
                  <a:lumMod val="50000"/>
                </a:schemeClr>
              </a:solidFill>
            </a:endParaRPr>
          </a:p>
          <a:p>
            <a:endParaRPr lang="en-US" sz="2400" b="1" dirty="0">
              <a:solidFill>
                <a:schemeClr val="accent5">
                  <a:lumMod val="50000"/>
                </a:schemeClr>
              </a:solidFill>
            </a:endParaRPr>
          </a:p>
          <a:p>
            <a:r>
              <a:rPr lang="en-US" sz="2400" dirty="0"/>
              <a:t> </a:t>
            </a:r>
          </a:p>
          <a:p>
            <a:r>
              <a:rPr lang="en-US" sz="2400" dirty="0"/>
              <a:t> </a:t>
            </a:r>
          </a:p>
          <a:p>
            <a:r>
              <a:rPr lang="en-US" dirty="0"/>
              <a:t> </a:t>
            </a:r>
          </a:p>
        </p:txBody>
      </p:sp>
    </p:spTree>
    <p:extLst>
      <p:ext uri="{BB962C8B-B14F-4D97-AF65-F5344CB8AC3E}">
        <p14:creationId xmlns:p14="http://schemas.microsoft.com/office/powerpoint/2010/main" val="1530064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8905"/>
            <a:ext cx="9144000" cy="5230377"/>
          </a:xfrm>
        </p:spPr>
        <p:txBody>
          <a:bodyPr>
            <a:normAutofit fontScale="92500"/>
          </a:bodyPr>
          <a:lstStyle/>
          <a:p>
            <a:pPr marL="0" indent="0">
              <a:buNone/>
            </a:pPr>
            <a:r>
              <a:rPr lang="en-US" sz="2400" b="1" dirty="0"/>
              <a:t>Pathways in Technology (PTECH) </a:t>
            </a:r>
            <a:r>
              <a:rPr lang="en-US" sz="2400" dirty="0"/>
              <a:t>(9-14) is an innovative program that guides students from a </a:t>
            </a:r>
            <a:r>
              <a:rPr lang="en-US" sz="2400" dirty="0">
                <a:highlight>
                  <a:srgbClr val="FFFF00"/>
                </a:highlight>
              </a:rPr>
              <a:t>high school diploma</a:t>
            </a:r>
            <a:r>
              <a:rPr lang="en-US" sz="2400" dirty="0"/>
              <a:t> through an </a:t>
            </a:r>
            <a:r>
              <a:rPr lang="en-US" sz="2400" dirty="0">
                <a:highlight>
                  <a:srgbClr val="FFFF00"/>
                </a:highlight>
              </a:rPr>
              <a:t>Associate Degree</a:t>
            </a:r>
            <a:r>
              <a:rPr lang="en-US" sz="2400" dirty="0"/>
              <a:t> and/or </a:t>
            </a:r>
            <a:r>
              <a:rPr lang="en-US" sz="2400" dirty="0">
                <a:highlight>
                  <a:srgbClr val="FFFF00"/>
                </a:highlight>
              </a:rPr>
              <a:t>certification</a:t>
            </a:r>
            <a:r>
              <a:rPr lang="en-US" sz="2400" dirty="0"/>
              <a:t> program to a fulfilling career.</a:t>
            </a:r>
          </a:p>
          <a:p>
            <a:pPr marL="0" indent="0">
              <a:buNone/>
            </a:pPr>
            <a:endParaRPr lang="en-US" sz="2400" dirty="0"/>
          </a:p>
          <a:p>
            <a:pPr marL="0" indent="0">
              <a:buNone/>
            </a:pPr>
            <a:r>
              <a:rPr lang="en-US" sz="2400" dirty="0"/>
              <a:t>The school must comply with the following TEA PTECH Blueprint consisting of 6 benchmarks to be designated a PTECH campus:</a:t>
            </a:r>
          </a:p>
          <a:p>
            <a:pPr marL="0" indent="0">
              <a:buNone/>
            </a:pPr>
            <a:endParaRPr lang="en-US" sz="2400" dirty="0"/>
          </a:p>
          <a:p>
            <a:pPr marL="0" indent="0">
              <a:buNone/>
            </a:pPr>
            <a:r>
              <a:rPr lang="en-US" sz="2400" dirty="0"/>
              <a:t>Benchmark 1: School Design</a:t>
            </a:r>
          </a:p>
          <a:p>
            <a:pPr marL="0" indent="0">
              <a:buNone/>
            </a:pPr>
            <a:r>
              <a:rPr lang="en-US" sz="2400" dirty="0"/>
              <a:t>Benchmark 2: Target Population</a:t>
            </a:r>
          </a:p>
          <a:p>
            <a:pPr marL="0" indent="0">
              <a:buNone/>
            </a:pPr>
            <a:r>
              <a:rPr lang="en-US" sz="2400" dirty="0"/>
              <a:t>Benchmark 3: Strategic Alliances</a:t>
            </a:r>
          </a:p>
          <a:p>
            <a:pPr marL="0" indent="0">
              <a:buNone/>
            </a:pPr>
            <a:r>
              <a:rPr lang="en-US" sz="2400" dirty="0"/>
              <a:t>Benchmark 4: Curriculum, Instruction and Assessment</a:t>
            </a:r>
          </a:p>
          <a:p>
            <a:pPr marL="0" indent="0">
              <a:buNone/>
            </a:pPr>
            <a:r>
              <a:rPr lang="en-US" sz="2400" dirty="0"/>
              <a:t>Benchmark 5: Work-Based Learning</a:t>
            </a:r>
          </a:p>
          <a:p>
            <a:pPr marL="0" indent="0">
              <a:buNone/>
            </a:pPr>
            <a:r>
              <a:rPr lang="en-US" sz="2400" dirty="0"/>
              <a:t>Benchmark 6: Student Support</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743835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C499C8-1F75-3F18-D339-4E5072F772E2}"/>
              </a:ext>
            </a:extLst>
          </p:cNvPr>
          <p:cNvSpPr>
            <a:spLocks noGrp="1"/>
          </p:cNvSpPr>
          <p:nvPr>
            <p:ph idx="1"/>
          </p:nvPr>
        </p:nvSpPr>
        <p:spPr>
          <a:xfrm>
            <a:off x="0" y="2805441"/>
            <a:ext cx="9144000" cy="1247118"/>
          </a:xfrm>
        </p:spPr>
        <p:txBody>
          <a:bodyPr vert="horz" lIns="91440" tIns="45720" rIns="91440" bIns="45720" rtlCol="0" anchor="t">
            <a:normAutofit/>
          </a:bodyPr>
          <a:lstStyle/>
          <a:p>
            <a:pPr marL="0" indent="0" algn="ctr">
              <a:buNone/>
            </a:pPr>
            <a:r>
              <a:rPr lang="en-US" dirty="0">
                <a:cs typeface="Arial"/>
              </a:rPr>
              <a:t>P-TECH Coding Reminder</a:t>
            </a:r>
          </a:p>
        </p:txBody>
      </p:sp>
    </p:spTree>
    <p:extLst>
      <p:ext uri="{BB962C8B-B14F-4D97-AF65-F5344CB8AC3E}">
        <p14:creationId xmlns:p14="http://schemas.microsoft.com/office/powerpoint/2010/main" val="2726857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application&#10;&#10;Description automatically generated">
            <a:extLst>
              <a:ext uri="{FF2B5EF4-FFF2-40B4-BE49-F238E27FC236}">
                <a16:creationId xmlns:a16="http://schemas.microsoft.com/office/drawing/2014/main" id="{C68F3442-92B7-3F9C-6D97-2B5220B0F7D1}"/>
              </a:ext>
            </a:extLst>
          </p:cNvPr>
          <p:cNvPicPr>
            <a:picLocks noGrp="1" noChangeAspect="1"/>
          </p:cNvPicPr>
          <p:nvPr>
            <p:ph idx="1"/>
          </p:nvPr>
        </p:nvPicPr>
        <p:blipFill>
          <a:blip r:embed="rId2"/>
          <a:stretch>
            <a:fillRect/>
          </a:stretch>
        </p:blipFill>
        <p:spPr>
          <a:xfrm>
            <a:off x="558109" y="376989"/>
            <a:ext cx="8027785" cy="4990817"/>
          </a:xfrm>
        </p:spPr>
      </p:pic>
    </p:spTree>
    <p:extLst>
      <p:ext uri="{BB962C8B-B14F-4D97-AF65-F5344CB8AC3E}">
        <p14:creationId xmlns:p14="http://schemas.microsoft.com/office/powerpoint/2010/main" val="2949700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C499C8-1F75-3F18-D339-4E5072F772E2}"/>
              </a:ext>
            </a:extLst>
          </p:cNvPr>
          <p:cNvSpPr>
            <a:spLocks noGrp="1"/>
          </p:cNvSpPr>
          <p:nvPr>
            <p:ph idx="1"/>
          </p:nvPr>
        </p:nvSpPr>
        <p:spPr>
          <a:xfrm>
            <a:off x="0" y="2805441"/>
            <a:ext cx="9144000" cy="1247118"/>
          </a:xfrm>
        </p:spPr>
        <p:txBody>
          <a:bodyPr/>
          <a:lstStyle/>
          <a:p>
            <a:pPr algn="ctr"/>
            <a:r>
              <a:rPr lang="en-US" dirty="0"/>
              <a:t>Next Steps?</a:t>
            </a:r>
          </a:p>
          <a:p>
            <a:pPr algn="ctr"/>
            <a:r>
              <a:rPr lang="en-US" dirty="0"/>
              <a:t>Additional Information?</a:t>
            </a:r>
          </a:p>
        </p:txBody>
      </p:sp>
    </p:spTree>
    <p:extLst>
      <p:ext uri="{BB962C8B-B14F-4D97-AF65-F5344CB8AC3E}">
        <p14:creationId xmlns:p14="http://schemas.microsoft.com/office/powerpoint/2010/main" val="1908048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8C33DA-B37A-9E4B-92E5-E955CBA08A57}"/>
              </a:ext>
            </a:extLst>
          </p:cNvPr>
          <p:cNvSpPr>
            <a:spLocks noGrp="1"/>
          </p:cNvSpPr>
          <p:nvPr>
            <p:ph idx="1"/>
          </p:nvPr>
        </p:nvSpPr>
        <p:spPr>
          <a:xfrm>
            <a:off x="-28755" y="1521244"/>
            <a:ext cx="9144000" cy="4004914"/>
          </a:xfrm>
        </p:spPr>
        <p:txBody>
          <a:bodyPr>
            <a:normAutofit fontScale="62500" lnSpcReduction="20000"/>
          </a:bodyPr>
          <a:lstStyle/>
          <a:p>
            <a:pPr marL="514350" indent="-514350">
              <a:buFont typeface="+mj-lt"/>
              <a:buAutoNum type="arabicPeriod"/>
            </a:pPr>
            <a:r>
              <a:rPr lang="en-US" sz="2900" b="1" dirty="0"/>
              <a:t>Location </a:t>
            </a:r>
            <a:r>
              <a:rPr lang="en-US" sz="2900" dirty="0"/>
              <a:t>(Options):</a:t>
            </a:r>
            <a:r>
              <a:rPr lang="en-US" sz="2600" dirty="0"/>
              <a:t> stand alone, </a:t>
            </a:r>
            <a:r>
              <a:rPr lang="en-US" sz="2600" dirty="0">
                <a:highlight>
                  <a:srgbClr val="FFFF00"/>
                </a:highlight>
              </a:rPr>
              <a:t>school within a school</a:t>
            </a:r>
            <a:r>
              <a:rPr lang="en-US" sz="2600" dirty="0"/>
              <a:t>, or college campus</a:t>
            </a:r>
          </a:p>
          <a:p>
            <a:pPr marL="514350" indent="-514350">
              <a:buFont typeface="+mj-lt"/>
              <a:buAutoNum type="arabicPeriod"/>
            </a:pPr>
            <a:r>
              <a:rPr lang="en-US" b="1" dirty="0"/>
              <a:t>Staff: </a:t>
            </a:r>
          </a:p>
          <a:p>
            <a:pPr lvl="1"/>
            <a:r>
              <a:rPr lang="en-US" dirty="0"/>
              <a:t>Building administrator(s) (scheduling, hiring, and budgeting authority)</a:t>
            </a:r>
          </a:p>
          <a:p>
            <a:pPr lvl="1"/>
            <a:r>
              <a:rPr lang="en-US" dirty="0"/>
              <a:t>Industry/Business partner liaison (decision making authority)</a:t>
            </a:r>
          </a:p>
          <a:p>
            <a:pPr lvl="1"/>
            <a:r>
              <a:rPr lang="en-US" dirty="0"/>
              <a:t>Institute of Higher Education (IHE) liaison (decision making authority)</a:t>
            </a:r>
          </a:p>
          <a:p>
            <a:pPr lvl="1"/>
            <a:r>
              <a:rPr lang="en-US" dirty="0"/>
              <a:t>Highly Qualified P-tech teachers</a:t>
            </a:r>
          </a:p>
          <a:p>
            <a:pPr lvl="1"/>
            <a:r>
              <a:rPr lang="en-US" dirty="0"/>
              <a:t>Counseling Staff</a:t>
            </a:r>
          </a:p>
          <a:p>
            <a:pPr marL="514350" indent="-514350">
              <a:buFont typeface="+mj-lt"/>
              <a:buAutoNum type="arabicPeriod"/>
            </a:pPr>
            <a:r>
              <a:rPr lang="en-US" b="1" dirty="0"/>
              <a:t>Leadership team:</a:t>
            </a:r>
          </a:p>
          <a:p>
            <a:pPr lvl="1"/>
            <a:r>
              <a:rPr lang="en-US" dirty="0"/>
              <a:t>Identify team members and roles</a:t>
            </a:r>
          </a:p>
          <a:p>
            <a:pPr lvl="2"/>
            <a:r>
              <a:rPr lang="en-US" dirty="0"/>
              <a:t>District Leaders (superintendent, assistant superintendent, principal, CTE director)</a:t>
            </a:r>
          </a:p>
          <a:p>
            <a:pPr lvl="2"/>
            <a:r>
              <a:rPr lang="en-US" dirty="0"/>
              <a:t>Business/Industry Partners (CEO/president, community outreach specialist)</a:t>
            </a:r>
          </a:p>
          <a:p>
            <a:pPr lvl="2"/>
            <a:r>
              <a:rPr lang="en-US" dirty="0"/>
              <a:t>Institution of Higher Education Partners (college president, provost, P-Tech liaison)</a:t>
            </a:r>
          </a:p>
          <a:p>
            <a:pPr lvl="1"/>
            <a:r>
              <a:rPr lang="en-US" dirty="0"/>
              <a:t>Share responsibility</a:t>
            </a:r>
          </a:p>
          <a:p>
            <a:pPr lvl="1"/>
            <a:r>
              <a:rPr lang="en-US" dirty="0"/>
              <a:t>Monitor progress – TEA Blueprint requirements</a:t>
            </a:r>
          </a:p>
          <a:p>
            <a:pPr lvl="1"/>
            <a:r>
              <a:rPr lang="en-US" dirty="0"/>
              <a:t>Adjust/correct midcourse as needed</a:t>
            </a:r>
          </a:p>
          <a:p>
            <a:pPr lvl="1"/>
            <a:r>
              <a:rPr lang="en-US" dirty="0"/>
              <a:t>Create sustainable structures </a:t>
            </a:r>
          </a:p>
        </p:txBody>
      </p:sp>
      <p:graphicFrame>
        <p:nvGraphicFramePr>
          <p:cNvPr id="4" name="Table 3">
            <a:extLst>
              <a:ext uri="{FF2B5EF4-FFF2-40B4-BE49-F238E27FC236}">
                <a16:creationId xmlns:a16="http://schemas.microsoft.com/office/drawing/2014/main" id="{C58F6114-B1AE-6F4F-BA87-4DB1E18489BF}"/>
              </a:ext>
            </a:extLst>
          </p:cNvPr>
          <p:cNvGraphicFramePr>
            <a:graphicFrameLocks noGrp="1"/>
          </p:cNvGraphicFramePr>
          <p:nvPr>
            <p:extLst>
              <p:ext uri="{D42A27DB-BD31-4B8C-83A1-F6EECF244321}">
                <p14:modId xmlns:p14="http://schemas.microsoft.com/office/powerpoint/2010/main" val="3815597343"/>
              </p:ext>
            </p:extLst>
          </p:nvPr>
        </p:nvGraphicFramePr>
        <p:xfrm>
          <a:off x="-14377" y="100642"/>
          <a:ext cx="9144000" cy="1219200"/>
        </p:xfrm>
        <a:graphic>
          <a:graphicData uri="http://schemas.openxmlformats.org/drawingml/2006/table">
            <a:tbl>
              <a:tblPr/>
              <a:tblGrid>
                <a:gridCol w="9144000">
                  <a:extLst>
                    <a:ext uri="{9D8B030D-6E8A-4147-A177-3AD203B41FA5}">
                      <a16:colId xmlns:a16="http://schemas.microsoft.com/office/drawing/2014/main" val="972381059"/>
                    </a:ext>
                  </a:extLst>
                </a:gridCol>
              </a:tblGrid>
              <a:tr h="0">
                <a:tc>
                  <a:txBody>
                    <a:bodyPr/>
                    <a:lstStyle/>
                    <a:p>
                      <a:pPr>
                        <a:buNone/>
                      </a:pPr>
                      <a:r>
                        <a:rPr lang="en-US" sz="2000" b="1" dirty="0">
                          <a:solidFill>
                            <a:srgbClr val="000000"/>
                          </a:solidFill>
                          <a:effectLst/>
                          <a:latin typeface="+mj-lt"/>
                        </a:rPr>
                        <a:t>Benchmark 1: School Design </a:t>
                      </a:r>
                      <a:endParaRPr lang="en-US" sz="2000" dirty="0">
                        <a:solidFill>
                          <a:srgbClr val="000000"/>
                        </a:solidFill>
                        <a:effectLst/>
                        <a:latin typeface="+mj-lt"/>
                      </a:endParaRPr>
                    </a:p>
                    <a:p>
                      <a:pPr>
                        <a:buNone/>
                      </a:pPr>
                      <a:r>
                        <a:rPr lang="en-US" sz="2000" dirty="0">
                          <a:solidFill>
                            <a:srgbClr val="000000"/>
                          </a:solidFill>
                          <a:effectLst/>
                          <a:latin typeface="+mj-lt"/>
                        </a:rPr>
                        <a:t>The PTECH program must offer open enrollment and flexible scheduling structures that enable students to combine high school, postsecondary courses and work-based learning, at </a:t>
                      </a:r>
                      <a:r>
                        <a:rPr lang="en-US" sz="2000" dirty="0">
                          <a:solidFill>
                            <a:srgbClr val="000000"/>
                          </a:solidFill>
                          <a:effectLst/>
                          <a:highlight>
                            <a:srgbClr val="FFEC00"/>
                          </a:highlight>
                          <a:latin typeface="+mj-lt"/>
                        </a:rPr>
                        <a:t>no cost</a:t>
                      </a:r>
                      <a:r>
                        <a:rPr lang="en-US" sz="2000" dirty="0">
                          <a:solidFill>
                            <a:srgbClr val="000000"/>
                          </a:solidFill>
                          <a:effectLst/>
                          <a:latin typeface="+mj-lt"/>
                        </a:rPr>
                        <a:t> to participating students.</a:t>
                      </a:r>
                    </a:p>
                  </a:txBody>
                  <a:tcPr marL="47625" marR="47625" marT="0" marB="0">
                    <a:lnL>
                      <a:noFill/>
                    </a:lnL>
                    <a:lnR>
                      <a:noFill/>
                    </a:lnR>
                    <a:lnT>
                      <a:noFill/>
                    </a:lnT>
                    <a:lnB>
                      <a:noFill/>
                    </a:lnB>
                  </a:tcPr>
                </a:tc>
                <a:extLst>
                  <a:ext uri="{0D108BD9-81ED-4DB2-BD59-A6C34878D82A}">
                    <a16:rowId xmlns:a16="http://schemas.microsoft.com/office/drawing/2014/main" val="267229954"/>
                  </a:ext>
                </a:extLst>
              </a:tr>
            </a:tbl>
          </a:graphicData>
        </a:graphic>
      </p:graphicFrame>
      <p:sp>
        <p:nvSpPr>
          <p:cNvPr id="5" name="Rectangle 1">
            <a:extLst>
              <a:ext uri="{FF2B5EF4-FFF2-40B4-BE49-F238E27FC236}">
                <a16:creationId xmlns:a16="http://schemas.microsoft.com/office/drawing/2014/main" id="{1AA26227-D54F-6848-AE2C-717CA1B63D7B}"/>
              </a:ext>
            </a:extLst>
          </p:cNvPr>
          <p:cNvSpPr>
            <a:spLocks noGrp="1" noChangeArrowheads="1"/>
          </p:cNvSpPr>
          <p:nvPr>
            <p:ph type="title"/>
          </p:nvPr>
        </p:nvSpPr>
        <p:spPr bwMode="auto">
          <a:xfrm>
            <a:off x="-212035" y="-2662180"/>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dirty="0">
                <a:ln>
                  <a:noFill/>
                </a:ln>
                <a:solidFill>
                  <a:schemeClr val="tx1"/>
                </a:solidFill>
                <a:effectLst/>
                <a:latin typeface="Calibri" panose="020F050202020403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705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4C2BB6-8AF4-D149-83F3-63C160B69EC8}"/>
              </a:ext>
            </a:extLst>
          </p:cNvPr>
          <p:cNvSpPr>
            <a:spLocks noGrp="1"/>
          </p:cNvSpPr>
          <p:nvPr>
            <p:ph idx="1"/>
          </p:nvPr>
        </p:nvSpPr>
        <p:spPr>
          <a:xfrm>
            <a:off x="0" y="1728985"/>
            <a:ext cx="9144000" cy="2683989"/>
          </a:xfrm>
        </p:spPr>
        <p:txBody>
          <a:bodyPr vert="horz" lIns="91440" tIns="45720" rIns="91440" bIns="45720" rtlCol="0" anchor="t">
            <a:normAutofit/>
          </a:bodyPr>
          <a:lstStyle/>
          <a:p>
            <a:pPr marL="514350" indent="-514350">
              <a:buFont typeface="+mj-lt"/>
              <a:buAutoNum type="arabicPeriod" startAt="4"/>
            </a:pPr>
            <a:r>
              <a:rPr lang="en-US" sz="2000" b="1" dirty="0"/>
              <a:t>Staff Development Plan: </a:t>
            </a:r>
            <a:r>
              <a:rPr lang="en-US" sz="2000" dirty="0"/>
              <a:t>teachers and staff</a:t>
            </a:r>
            <a:endParaRPr lang="en-US" sz="2000" dirty="0">
              <a:cs typeface="Arial"/>
            </a:endParaRPr>
          </a:p>
          <a:p>
            <a:pPr marL="514350" indent="-514350">
              <a:buFont typeface="+mj-lt"/>
              <a:buAutoNum type="arabicPeriod" startAt="4"/>
            </a:pPr>
            <a:r>
              <a:rPr lang="en-US" sz="2000" b="1" dirty="0"/>
              <a:t>Flexible student scheduling</a:t>
            </a:r>
            <a:r>
              <a:rPr lang="en-US" sz="2000" dirty="0"/>
              <a:t>:</a:t>
            </a:r>
            <a:endParaRPr lang="en-US" sz="2000" dirty="0">
              <a:cs typeface="Arial"/>
            </a:endParaRPr>
          </a:p>
          <a:p>
            <a:pPr lvl="1"/>
            <a:r>
              <a:rPr lang="en-US" sz="2000" dirty="0"/>
              <a:t>High school diploma</a:t>
            </a:r>
            <a:endParaRPr lang="en-US" sz="2000" dirty="0">
              <a:cs typeface="Arial"/>
            </a:endParaRPr>
          </a:p>
          <a:p>
            <a:pPr lvl="1"/>
            <a:r>
              <a:rPr lang="en-US" sz="2000" dirty="0"/>
              <a:t>Industry certifications</a:t>
            </a:r>
            <a:endParaRPr lang="en-US" sz="2000" dirty="0">
              <a:cs typeface="Arial"/>
            </a:endParaRPr>
          </a:p>
          <a:p>
            <a:pPr lvl="1"/>
            <a:r>
              <a:rPr lang="en-US" sz="2000" dirty="0"/>
              <a:t>Associate degree</a:t>
            </a:r>
            <a:endParaRPr lang="en-US" sz="2000" dirty="0">
              <a:cs typeface="Arial"/>
            </a:endParaRPr>
          </a:p>
          <a:p>
            <a:pPr lvl="1"/>
            <a:r>
              <a:rPr lang="en-US" sz="2000" dirty="0"/>
              <a:t>Work-based learning</a:t>
            </a:r>
            <a:endParaRPr lang="en-US" sz="2000" dirty="0">
              <a:cs typeface="Arial"/>
            </a:endParaRPr>
          </a:p>
          <a:p>
            <a:pPr marL="514350" indent="-514350">
              <a:buFont typeface="+mj-lt"/>
              <a:buAutoNum type="arabicPeriod" startAt="6"/>
            </a:pPr>
            <a:r>
              <a:rPr lang="en-US" sz="2000" b="1" dirty="0"/>
              <a:t>No cost</a:t>
            </a:r>
            <a:endParaRPr lang="en-US" sz="2400" dirty="0">
              <a:cs typeface="Arial"/>
            </a:endParaRPr>
          </a:p>
        </p:txBody>
      </p:sp>
      <p:sp>
        <p:nvSpPr>
          <p:cNvPr id="13" name="Rectangle 12">
            <a:extLst>
              <a:ext uri="{FF2B5EF4-FFF2-40B4-BE49-F238E27FC236}">
                <a16:creationId xmlns:a16="http://schemas.microsoft.com/office/drawing/2014/main" id="{C6FA8256-05D1-1247-83C0-6DDAE54B7F46}"/>
              </a:ext>
            </a:extLst>
          </p:cNvPr>
          <p:cNvSpPr/>
          <p:nvPr/>
        </p:nvSpPr>
        <p:spPr>
          <a:xfrm>
            <a:off x="0" y="0"/>
            <a:ext cx="8845826" cy="1323439"/>
          </a:xfrm>
          <a:prstGeom prst="rect">
            <a:avLst/>
          </a:prstGeom>
        </p:spPr>
        <p:txBody>
          <a:bodyPr wrap="square" anchor="t">
            <a:spAutoFit/>
          </a:bodyPr>
          <a:lstStyle/>
          <a:p>
            <a:r>
              <a:rPr lang="en-US" sz="2000" b="1" dirty="0">
                <a:latin typeface="+mj-lt"/>
              </a:rPr>
              <a:t>Benchmark 1: School Design </a:t>
            </a:r>
            <a:endParaRPr lang="en-US" sz="2000" dirty="0">
              <a:latin typeface="+mj-lt"/>
              <a:cs typeface="Arial"/>
            </a:endParaRPr>
          </a:p>
          <a:p>
            <a:r>
              <a:rPr lang="en-US" sz="2000" dirty="0">
                <a:latin typeface="+mj-lt"/>
              </a:rPr>
              <a:t>The PTECH program must offer open enrollment and flexible scheduling structures that enable students to combine high school, postsecondary courses and </a:t>
            </a:r>
            <a:r>
              <a:rPr lang="en-US" sz="2000" dirty="0">
                <a:highlight>
                  <a:srgbClr val="FFEC00"/>
                </a:highlight>
                <a:latin typeface="+mj-lt"/>
              </a:rPr>
              <a:t>work-based learning</a:t>
            </a:r>
            <a:r>
              <a:rPr lang="en-US" sz="2000" dirty="0">
                <a:latin typeface="+mj-lt"/>
              </a:rPr>
              <a:t>, at no cost to participating students. </a:t>
            </a:r>
            <a:endParaRPr lang="en-US" sz="2000" dirty="0">
              <a:latin typeface="+mj-lt"/>
              <a:cs typeface="Arial"/>
            </a:endParaRPr>
          </a:p>
        </p:txBody>
      </p:sp>
    </p:spTree>
    <p:extLst>
      <p:ext uri="{BB962C8B-B14F-4D97-AF65-F5344CB8AC3E}">
        <p14:creationId xmlns:p14="http://schemas.microsoft.com/office/powerpoint/2010/main" val="686629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7ABA58-3B05-C341-8D35-6B58AF4E2CC6}"/>
              </a:ext>
            </a:extLst>
          </p:cNvPr>
          <p:cNvSpPr>
            <a:spLocks noGrp="1"/>
          </p:cNvSpPr>
          <p:nvPr>
            <p:ph idx="1"/>
          </p:nvPr>
        </p:nvSpPr>
        <p:spPr>
          <a:xfrm>
            <a:off x="0" y="1825625"/>
            <a:ext cx="9147953" cy="2562784"/>
          </a:xfrm>
        </p:spPr>
        <p:txBody>
          <a:bodyPr vert="horz" lIns="91440" tIns="45720" rIns="91440" bIns="45720" rtlCol="0" anchor="t">
            <a:normAutofit/>
          </a:bodyPr>
          <a:lstStyle/>
          <a:p>
            <a:pPr marL="514350" indent="-514350">
              <a:buFont typeface="+mj-lt"/>
              <a:buAutoNum type="arabicPeriod"/>
            </a:pPr>
            <a:r>
              <a:rPr lang="en-US" sz="2000" dirty="0"/>
              <a:t>Open enrollment for </a:t>
            </a:r>
            <a:r>
              <a:rPr lang="en-US" sz="2000" dirty="0">
                <a:highlight>
                  <a:srgbClr val="FFFF00"/>
                </a:highlight>
              </a:rPr>
              <a:t>All</a:t>
            </a:r>
            <a:r>
              <a:rPr lang="en-US" sz="2000" dirty="0"/>
              <a:t> students</a:t>
            </a:r>
            <a:endParaRPr lang="en-US" sz="2000" dirty="0">
              <a:cs typeface="Arial"/>
            </a:endParaRPr>
          </a:p>
          <a:p>
            <a:pPr marL="514350" indent="-514350">
              <a:buFont typeface="+mj-lt"/>
              <a:buAutoNum type="arabicPeriod"/>
            </a:pPr>
            <a:r>
              <a:rPr lang="en-US" sz="2000" dirty="0"/>
              <a:t>Identify, recruit and enroll </a:t>
            </a:r>
            <a:r>
              <a:rPr lang="en-US" sz="2000" dirty="0">
                <a:highlight>
                  <a:srgbClr val="FFFF00"/>
                </a:highlight>
              </a:rPr>
              <a:t>subpopulations</a:t>
            </a:r>
            <a:r>
              <a:rPr lang="en-US" sz="2000" dirty="0"/>
              <a:t> that are </a:t>
            </a:r>
            <a:r>
              <a:rPr lang="en-US" sz="2000" dirty="0">
                <a:highlight>
                  <a:srgbClr val="FFFF00"/>
                </a:highlight>
              </a:rPr>
              <a:t>historically underrepresented in college</a:t>
            </a:r>
            <a:endParaRPr lang="en-US" sz="2000" dirty="0">
              <a:highlight>
                <a:srgbClr val="FFFF00"/>
              </a:highlight>
              <a:cs typeface="Arial"/>
            </a:endParaRPr>
          </a:p>
          <a:p>
            <a:pPr marL="514350" indent="-514350">
              <a:buFont typeface="+mj-lt"/>
              <a:buAutoNum type="arabicPeriod"/>
            </a:pPr>
            <a:r>
              <a:rPr lang="en-US" sz="2000" dirty="0"/>
              <a:t>Document/report recruitment and enrollment policies</a:t>
            </a:r>
            <a:endParaRPr lang="en-US" sz="2000" dirty="0">
              <a:cs typeface="Arial"/>
            </a:endParaRPr>
          </a:p>
          <a:p>
            <a:pPr marL="514350" indent="-514350">
              <a:buFont typeface="+mj-lt"/>
              <a:buAutoNum type="arabicPeriod"/>
            </a:pPr>
            <a:r>
              <a:rPr lang="en-US" sz="2000" dirty="0"/>
              <a:t>Establish transparent recruitment/enrollment process</a:t>
            </a:r>
            <a:endParaRPr lang="en-US" sz="2000" dirty="0">
              <a:cs typeface="Arial"/>
            </a:endParaRPr>
          </a:p>
          <a:p>
            <a:pPr marL="514350" indent="-514350">
              <a:buFont typeface="+mj-lt"/>
              <a:buAutoNum type="arabicPeriod"/>
            </a:pPr>
            <a:r>
              <a:rPr lang="en-US" sz="2000" dirty="0"/>
              <a:t>Utilize weighted lottery system that favors students that are historically </a:t>
            </a:r>
            <a:r>
              <a:rPr lang="en-US" sz="2000" dirty="0">
                <a:highlight>
                  <a:srgbClr val="FFFF00"/>
                </a:highlight>
              </a:rPr>
              <a:t>underrepresented in college</a:t>
            </a:r>
            <a:endParaRPr lang="en-US" sz="2000" dirty="0">
              <a:highlight>
                <a:srgbClr val="FFFF00"/>
              </a:highlight>
              <a:cs typeface="Arial"/>
            </a:endParaRPr>
          </a:p>
        </p:txBody>
      </p:sp>
      <p:graphicFrame>
        <p:nvGraphicFramePr>
          <p:cNvPr id="4" name="Table 3">
            <a:extLst>
              <a:ext uri="{FF2B5EF4-FFF2-40B4-BE49-F238E27FC236}">
                <a16:creationId xmlns:a16="http://schemas.microsoft.com/office/drawing/2014/main" id="{8581179C-4A55-7A48-97B8-29B00974195C}"/>
              </a:ext>
            </a:extLst>
          </p:cNvPr>
          <p:cNvGraphicFramePr>
            <a:graphicFrameLocks noGrp="1"/>
          </p:cNvGraphicFramePr>
          <p:nvPr>
            <p:extLst>
              <p:ext uri="{D42A27DB-BD31-4B8C-83A1-F6EECF244321}">
                <p14:modId xmlns:p14="http://schemas.microsoft.com/office/powerpoint/2010/main" val="2429890983"/>
              </p:ext>
            </p:extLst>
          </p:nvPr>
        </p:nvGraphicFramePr>
        <p:xfrm>
          <a:off x="13252" y="0"/>
          <a:ext cx="9130748" cy="1524000"/>
        </p:xfrm>
        <a:graphic>
          <a:graphicData uri="http://schemas.openxmlformats.org/drawingml/2006/table">
            <a:tbl>
              <a:tblPr/>
              <a:tblGrid>
                <a:gridCol w="9130748">
                  <a:extLst>
                    <a:ext uri="{9D8B030D-6E8A-4147-A177-3AD203B41FA5}">
                      <a16:colId xmlns:a16="http://schemas.microsoft.com/office/drawing/2014/main" val="1696695595"/>
                    </a:ext>
                  </a:extLst>
                </a:gridCol>
              </a:tblGrid>
              <a:tr h="0">
                <a:tc>
                  <a:txBody>
                    <a:bodyPr/>
                    <a:lstStyle/>
                    <a:p>
                      <a:pPr>
                        <a:buNone/>
                      </a:pPr>
                      <a:r>
                        <a:rPr lang="en-US" sz="2000" b="1" dirty="0">
                          <a:solidFill>
                            <a:srgbClr val="000000"/>
                          </a:solidFill>
                          <a:effectLst/>
                          <a:latin typeface="+mj-lt"/>
                        </a:rPr>
                        <a:t>Benchmark 2: Target Population </a:t>
                      </a:r>
                      <a:endParaRPr lang="en-US" sz="2000" dirty="0">
                        <a:solidFill>
                          <a:srgbClr val="000000"/>
                        </a:solidFill>
                        <a:effectLst/>
                        <a:latin typeface="+mj-lt"/>
                      </a:endParaRPr>
                    </a:p>
                    <a:p>
                      <a:pPr>
                        <a:buNone/>
                      </a:pPr>
                      <a:r>
                        <a:rPr lang="en-US" sz="2000" dirty="0">
                          <a:solidFill>
                            <a:srgbClr val="000000"/>
                          </a:solidFill>
                          <a:effectLst/>
                          <a:latin typeface="+mj-lt"/>
                        </a:rPr>
                        <a:t>The PTECH program shall serve, or include plans to scale up to serve, students in Grades 9 through 14, and shall target and enroll students who are </a:t>
                      </a:r>
                      <a:r>
                        <a:rPr lang="en-US" sz="2000" dirty="0">
                          <a:solidFill>
                            <a:srgbClr val="000000"/>
                          </a:solidFill>
                          <a:effectLst/>
                          <a:highlight>
                            <a:srgbClr val="FFEC00"/>
                          </a:highlight>
                          <a:latin typeface="+mj-lt"/>
                        </a:rPr>
                        <a:t>at risk</a:t>
                      </a:r>
                      <a:r>
                        <a:rPr lang="en-US" sz="2000" dirty="0">
                          <a:solidFill>
                            <a:srgbClr val="000000"/>
                          </a:solidFill>
                          <a:effectLst/>
                          <a:latin typeface="+mj-lt"/>
                        </a:rPr>
                        <a:t> of dropping out of school as defined by the Public Education Information Management System (PEIMS) and who might not otherwise go to college. </a:t>
                      </a:r>
                    </a:p>
                  </a:txBody>
                  <a:tcPr marL="47625" marR="47625" marT="0" marB="0">
                    <a:lnL>
                      <a:noFill/>
                    </a:lnL>
                    <a:lnR>
                      <a:noFill/>
                    </a:lnR>
                    <a:lnT>
                      <a:noFill/>
                    </a:lnT>
                    <a:lnB>
                      <a:noFill/>
                    </a:lnB>
                  </a:tcPr>
                </a:tc>
                <a:extLst>
                  <a:ext uri="{0D108BD9-81ED-4DB2-BD59-A6C34878D82A}">
                    <a16:rowId xmlns:a16="http://schemas.microsoft.com/office/drawing/2014/main" val="3901390536"/>
                  </a:ext>
                </a:extLst>
              </a:tr>
            </a:tbl>
          </a:graphicData>
        </a:graphic>
      </p:graphicFrame>
    </p:spTree>
    <p:extLst>
      <p:ext uri="{BB962C8B-B14F-4D97-AF65-F5344CB8AC3E}">
        <p14:creationId xmlns:p14="http://schemas.microsoft.com/office/powerpoint/2010/main" val="3445839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861B06-8C39-B241-802D-003F38DF7DC3}"/>
              </a:ext>
            </a:extLst>
          </p:cNvPr>
          <p:cNvSpPr>
            <a:spLocks noGrp="1"/>
          </p:cNvSpPr>
          <p:nvPr>
            <p:ph idx="1"/>
          </p:nvPr>
        </p:nvSpPr>
        <p:spPr>
          <a:xfrm>
            <a:off x="0" y="1272209"/>
            <a:ext cx="9144000" cy="2385391"/>
          </a:xfrm>
        </p:spPr>
        <p:txBody>
          <a:bodyPr vert="horz" lIns="91440" tIns="45720" rIns="91440" bIns="45720" rtlCol="0" anchor="t">
            <a:noAutofit/>
          </a:bodyPr>
          <a:lstStyle/>
          <a:p>
            <a:pPr marL="0" indent="0">
              <a:buNone/>
            </a:pPr>
            <a:r>
              <a:rPr lang="en-US" sz="1800" b="1" dirty="0"/>
              <a:t>Develop</a:t>
            </a:r>
            <a:r>
              <a:rPr lang="en-US" sz="1800" dirty="0"/>
              <a:t> memoranda of understanding (MOU) with Business/Industry:</a:t>
            </a:r>
            <a:endParaRPr lang="en-US" sz="1800" dirty="0">
              <a:cs typeface="Arial"/>
            </a:endParaRPr>
          </a:p>
          <a:p>
            <a:pPr lvl="1"/>
            <a:r>
              <a:rPr lang="en-US" sz="1800" dirty="0">
                <a:highlight>
                  <a:srgbClr val="FFFF00"/>
                </a:highlight>
              </a:rPr>
              <a:t>Detailed plan by grade level for work-based learning experiences</a:t>
            </a:r>
            <a:endParaRPr lang="en-US" sz="1800" dirty="0">
              <a:highlight>
                <a:srgbClr val="FFFF00"/>
              </a:highlight>
              <a:cs typeface="Arial"/>
            </a:endParaRPr>
          </a:p>
          <a:p>
            <a:pPr lvl="1"/>
            <a:r>
              <a:rPr lang="en-US" sz="1800" dirty="0"/>
              <a:t>Clear roles and responsibilities for business/industry partner personnel</a:t>
            </a:r>
            <a:endParaRPr lang="en-US" sz="1800" dirty="0">
              <a:cs typeface="Arial"/>
            </a:endParaRPr>
          </a:p>
          <a:p>
            <a:pPr lvl="1"/>
            <a:r>
              <a:rPr lang="en-US" sz="1800" dirty="0">
                <a:highlight>
                  <a:srgbClr val="FFFF00"/>
                </a:highlight>
              </a:rPr>
              <a:t>MOU must include business/industry partner agreement for students to have priority in interviewing for any job in which the student is qualified upon completion of the program</a:t>
            </a:r>
            <a:endParaRPr lang="en-US" sz="1800" dirty="0">
              <a:highlight>
                <a:srgbClr val="FFFF00"/>
              </a:highlight>
              <a:cs typeface="Arial"/>
            </a:endParaRPr>
          </a:p>
          <a:p>
            <a:pPr lvl="1"/>
            <a:r>
              <a:rPr lang="en-US" sz="1800" dirty="0"/>
              <a:t>Student access to business/industry partner facilities, services and resources</a:t>
            </a:r>
            <a:endParaRPr lang="en-US" sz="1800" dirty="0">
              <a:cs typeface="Arial"/>
            </a:endParaRPr>
          </a:p>
        </p:txBody>
      </p:sp>
      <p:graphicFrame>
        <p:nvGraphicFramePr>
          <p:cNvPr id="4" name="Table 3">
            <a:extLst>
              <a:ext uri="{FF2B5EF4-FFF2-40B4-BE49-F238E27FC236}">
                <a16:creationId xmlns:a16="http://schemas.microsoft.com/office/drawing/2014/main" id="{8976A6F5-EA63-BD4F-9AA8-7219C4E72911}"/>
              </a:ext>
            </a:extLst>
          </p:cNvPr>
          <p:cNvGraphicFramePr>
            <a:graphicFrameLocks noGrp="1"/>
          </p:cNvGraphicFramePr>
          <p:nvPr>
            <p:extLst>
              <p:ext uri="{D42A27DB-BD31-4B8C-83A1-F6EECF244321}">
                <p14:modId xmlns:p14="http://schemas.microsoft.com/office/powerpoint/2010/main" val="2968641012"/>
              </p:ext>
            </p:extLst>
          </p:nvPr>
        </p:nvGraphicFramePr>
        <p:xfrm>
          <a:off x="2251" y="-14377"/>
          <a:ext cx="9144000" cy="982265"/>
        </p:xfrm>
        <a:graphic>
          <a:graphicData uri="http://schemas.openxmlformats.org/drawingml/2006/table">
            <a:tbl>
              <a:tblPr/>
              <a:tblGrid>
                <a:gridCol w="9144000">
                  <a:extLst>
                    <a:ext uri="{9D8B030D-6E8A-4147-A177-3AD203B41FA5}">
                      <a16:colId xmlns:a16="http://schemas.microsoft.com/office/drawing/2014/main" val="3364720390"/>
                    </a:ext>
                  </a:extLst>
                </a:gridCol>
              </a:tblGrid>
              <a:tr h="982265">
                <a:tc>
                  <a:txBody>
                    <a:bodyPr/>
                    <a:lstStyle/>
                    <a:p>
                      <a:pPr>
                        <a:buNone/>
                      </a:pPr>
                      <a:r>
                        <a:rPr lang="en-US" sz="2000" b="1" dirty="0">
                          <a:solidFill>
                            <a:srgbClr val="000000"/>
                          </a:solidFill>
                          <a:effectLst/>
                          <a:latin typeface="+mj-lt"/>
                        </a:rPr>
                        <a:t>Benchmark 3: Strategic Alliances </a:t>
                      </a:r>
                      <a:endParaRPr lang="en-US" sz="2000" dirty="0">
                        <a:solidFill>
                          <a:srgbClr val="000000"/>
                        </a:solidFill>
                        <a:effectLst/>
                        <a:latin typeface="+mj-lt"/>
                      </a:endParaRPr>
                    </a:p>
                    <a:p>
                      <a:pPr>
                        <a:buNone/>
                      </a:pPr>
                      <a:r>
                        <a:rPr lang="en-US" sz="2000" dirty="0">
                          <a:solidFill>
                            <a:srgbClr val="000000"/>
                          </a:solidFill>
                          <a:effectLst/>
                          <a:latin typeface="+mj-lt"/>
                        </a:rPr>
                        <a:t>Strategic partnerships with business/industry partners and IHEs are formally articulated in writing and clearly define a variety of careers. </a:t>
                      </a:r>
                    </a:p>
                  </a:txBody>
                  <a:tcPr marL="47625" marR="47625" marT="0" marB="0">
                    <a:lnL>
                      <a:noFill/>
                    </a:lnL>
                    <a:lnR>
                      <a:noFill/>
                    </a:lnR>
                    <a:lnT>
                      <a:noFill/>
                    </a:lnT>
                    <a:lnB>
                      <a:noFill/>
                    </a:lnB>
                  </a:tcPr>
                </a:tc>
                <a:extLst>
                  <a:ext uri="{0D108BD9-81ED-4DB2-BD59-A6C34878D82A}">
                    <a16:rowId xmlns:a16="http://schemas.microsoft.com/office/drawing/2014/main" val="275597599"/>
                  </a:ext>
                </a:extLst>
              </a:tr>
            </a:tbl>
          </a:graphicData>
        </a:graphic>
      </p:graphicFrame>
    </p:spTree>
    <p:extLst>
      <p:ext uri="{BB962C8B-B14F-4D97-AF65-F5344CB8AC3E}">
        <p14:creationId xmlns:p14="http://schemas.microsoft.com/office/powerpoint/2010/main" val="2689769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861B06-8C39-B241-802D-003F38DF7DC3}"/>
              </a:ext>
            </a:extLst>
          </p:cNvPr>
          <p:cNvSpPr>
            <a:spLocks noGrp="1"/>
          </p:cNvSpPr>
          <p:nvPr>
            <p:ph idx="1"/>
          </p:nvPr>
        </p:nvSpPr>
        <p:spPr>
          <a:xfrm>
            <a:off x="0" y="967888"/>
            <a:ext cx="9144000" cy="4399243"/>
          </a:xfrm>
        </p:spPr>
        <p:txBody>
          <a:bodyPr vert="horz" lIns="91440" tIns="45720" rIns="91440" bIns="45720" rtlCol="0" anchor="t">
            <a:noAutofit/>
          </a:bodyPr>
          <a:lstStyle/>
          <a:p>
            <a:pPr marL="0" indent="0">
              <a:buNone/>
            </a:pPr>
            <a:endParaRPr lang="en-US" sz="1500" b="1" dirty="0"/>
          </a:p>
          <a:p>
            <a:pPr marL="0" indent="0">
              <a:buNone/>
            </a:pPr>
            <a:r>
              <a:rPr lang="en-US" sz="1800" b="1" dirty="0"/>
              <a:t>Execute</a:t>
            </a:r>
            <a:r>
              <a:rPr lang="en-US" sz="1800" dirty="0"/>
              <a:t> an agreement with IHE that includes the following components:</a:t>
            </a:r>
            <a:endParaRPr lang="en-US" sz="1800" dirty="0">
              <a:cs typeface="Arial"/>
            </a:endParaRPr>
          </a:p>
          <a:p>
            <a:pPr lvl="1"/>
            <a:r>
              <a:rPr lang="en-US" sz="1800" dirty="0"/>
              <a:t>Curriculum alignment</a:t>
            </a:r>
            <a:endParaRPr lang="en-US" sz="1800" dirty="0">
              <a:cs typeface="Arial"/>
            </a:endParaRPr>
          </a:p>
          <a:p>
            <a:pPr lvl="1"/>
            <a:r>
              <a:rPr lang="en-US" sz="1800" dirty="0"/>
              <a:t>Instructional Materials</a:t>
            </a:r>
            <a:endParaRPr lang="en-US" sz="1800" dirty="0">
              <a:cs typeface="Arial"/>
            </a:endParaRPr>
          </a:p>
          <a:p>
            <a:pPr lvl="1"/>
            <a:r>
              <a:rPr lang="en-US" sz="1800" dirty="0"/>
              <a:t>Course of study</a:t>
            </a:r>
            <a:endParaRPr lang="en-US" sz="1800" dirty="0">
              <a:cs typeface="Arial"/>
            </a:endParaRPr>
          </a:p>
          <a:p>
            <a:pPr lvl="1"/>
            <a:r>
              <a:rPr lang="en-US" sz="1800" dirty="0"/>
              <a:t>Student enrollment and attendance</a:t>
            </a:r>
            <a:endParaRPr lang="en-US" sz="1800" dirty="0">
              <a:cs typeface="Arial"/>
            </a:endParaRPr>
          </a:p>
          <a:p>
            <a:pPr lvl="1"/>
            <a:r>
              <a:rPr lang="en-US" sz="1800" dirty="0"/>
              <a:t>Grading periods and policies</a:t>
            </a:r>
            <a:endParaRPr lang="en-US" sz="1800" dirty="0">
              <a:cs typeface="Arial"/>
            </a:endParaRPr>
          </a:p>
          <a:p>
            <a:pPr lvl="1"/>
            <a:r>
              <a:rPr lang="en-US" sz="1800" dirty="0"/>
              <a:t>Administration of statewide assessments</a:t>
            </a:r>
            <a:endParaRPr lang="en-US" sz="1800" dirty="0">
              <a:cs typeface="Arial"/>
            </a:endParaRPr>
          </a:p>
          <a:p>
            <a:pPr lvl="1"/>
            <a:r>
              <a:rPr lang="en-US" sz="1800" dirty="0"/>
              <a:t>Policies for:</a:t>
            </a:r>
            <a:endParaRPr lang="en-US" sz="1800" dirty="0">
              <a:cs typeface="Arial"/>
            </a:endParaRPr>
          </a:p>
          <a:p>
            <a:pPr marL="1428750" lvl="2" indent="-514350">
              <a:buFont typeface="+mj-lt"/>
              <a:buAutoNum type="arabicPeriod"/>
            </a:pPr>
            <a:r>
              <a:rPr lang="en-US" sz="1800" dirty="0"/>
              <a:t>Advising students on the transferability of college credit</a:t>
            </a:r>
            <a:endParaRPr lang="en-US" sz="1800" dirty="0">
              <a:cs typeface="Arial"/>
            </a:endParaRPr>
          </a:p>
          <a:p>
            <a:pPr marL="1428750" lvl="2" indent="-514350">
              <a:buFont typeface="+mj-lt"/>
              <a:buAutoNum type="arabicPeriod"/>
            </a:pPr>
            <a:r>
              <a:rPr lang="en-US" sz="1800" dirty="0"/>
              <a:t>Ensuring the IHE transcript college credit earned through Dual Credit same semester as credit earned</a:t>
            </a:r>
            <a:endParaRPr lang="en-US" sz="1800" dirty="0">
              <a:cs typeface="Arial"/>
            </a:endParaRPr>
          </a:p>
          <a:p>
            <a:pPr marL="0" indent="0">
              <a:buNone/>
            </a:pPr>
            <a:r>
              <a:rPr lang="en-US" sz="1800" b="1" dirty="0"/>
              <a:t>Establish</a:t>
            </a:r>
            <a:r>
              <a:rPr lang="en-US" sz="1800" dirty="0"/>
              <a:t> an Advisory Board who meets regularly and is composed of all         stakeholders.</a:t>
            </a:r>
            <a:endParaRPr lang="en-US" sz="1800" dirty="0">
              <a:cs typeface="Arial"/>
            </a:endParaRPr>
          </a:p>
        </p:txBody>
      </p:sp>
      <p:graphicFrame>
        <p:nvGraphicFramePr>
          <p:cNvPr id="4" name="Table 3">
            <a:extLst>
              <a:ext uri="{FF2B5EF4-FFF2-40B4-BE49-F238E27FC236}">
                <a16:creationId xmlns:a16="http://schemas.microsoft.com/office/drawing/2014/main" id="{8976A6F5-EA63-BD4F-9AA8-7219C4E72911}"/>
              </a:ext>
            </a:extLst>
          </p:cNvPr>
          <p:cNvGraphicFramePr>
            <a:graphicFrameLocks noGrp="1"/>
          </p:cNvGraphicFramePr>
          <p:nvPr>
            <p:extLst>
              <p:ext uri="{D42A27DB-BD31-4B8C-83A1-F6EECF244321}">
                <p14:modId xmlns:p14="http://schemas.microsoft.com/office/powerpoint/2010/main" val="817850415"/>
              </p:ext>
            </p:extLst>
          </p:nvPr>
        </p:nvGraphicFramePr>
        <p:xfrm>
          <a:off x="2251" y="-14377"/>
          <a:ext cx="9144000" cy="982265"/>
        </p:xfrm>
        <a:graphic>
          <a:graphicData uri="http://schemas.openxmlformats.org/drawingml/2006/table">
            <a:tbl>
              <a:tblPr/>
              <a:tblGrid>
                <a:gridCol w="9144000">
                  <a:extLst>
                    <a:ext uri="{9D8B030D-6E8A-4147-A177-3AD203B41FA5}">
                      <a16:colId xmlns:a16="http://schemas.microsoft.com/office/drawing/2014/main" val="3364720390"/>
                    </a:ext>
                  </a:extLst>
                </a:gridCol>
              </a:tblGrid>
              <a:tr h="982265">
                <a:tc>
                  <a:txBody>
                    <a:bodyPr/>
                    <a:lstStyle/>
                    <a:p>
                      <a:pPr>
                        <a:buNone/>
                      </a:pPr>
                      <a:r>
                        <a:rPr lang="en-US" sz="2000" b="1" dirty="0">
                          <a:solidFill>
                            <a:srgbClr val="000000"/>
                          </a:solidFill>
                          <a:effectLst/>
                          <a:latin typeface="+mj-lt"/>
                        </a:rPr>
                        <a:t>Benchmark 3: Strategic Alliances</a:t>
                      </a:r>
                      <a:endParaRPr lang="en-US" sz="2000" dirty="0">
                        <a:solidFill>
                          <a:srgbClr val="000000"/>
                        </a:solidFill>
                        <a:effectLst/>
                        <a:latin typeface="+mj-lt"/>
                      </a:endParaRPr>
                    </a:p>
                    <a:p>
                      <a:pPr>
                        <a:buNone/>
                      </a:pPr>
                      <a:r>
                        <a:rPr lang="en-US" sz="2000" dirty="0">
                          <a:solidFill>
                            <a:srgbClr val="000000"/>
                          </a:solidFill>
                          <a:effectLst/>
                          <a:latin typeface="+mj-lt"/>
                        </a:rPr>
                        <a:t>Strategic partnerships with business and industry partners and IHEs are </a:t>
                      </a:r>
                      <a:r>
                        <a:rPr lang="en-US" sz="2000" dirty="0">
                          <a:solidFill>
                            <a:srgbClr val="000000"/>
                          </a:solidFill>
                          <a:effectLst/>
                          <a:highlight>
                            <a:srgbClr val="FFFF00"/>
                          </a:highlight>
                          <a:latin typeface="+mj-lt"/>
                        </a:rPr>
                        <a:t>formally articulated</a:t>
                      </a:r>
                      <a:r>
                        <a:rPr lang="en-US" sz="2000" dirty="0">
                          <a:solidFill>
                            <a:srgbClr val="000000"/>
                          </a:solidFill>
                          <a:effectLst/>
                          <a:latin typeface="+mj-lt"/>
                        </a:rPr>
                        <a:t> in writing and clearly define a variety of careers. </a:t>
                      </a:r>
                    </a:p>
                  </a:txBody>
                  <a:tcPr marL="47625" marR="47625" marT="0" marB="0">
                    <a:lnL>
                      <a:noFill/>
                    </a:lnL>
                    <a:lnR>
                      <a:noFill/>
                    </a:lnR>
                    <a:lnT>
                      <a:noFill/>
                    </a:lnT>
                    <a:lnB>
                      <a:noFill/>
                    </a:lnB>
                  </a:tcPr>
                </a:tc>
                <a:extLst>
                  <a:ext uri="{0D108BD9-81ED-4DB2-BD59-A6C34878D82A}">
                    <a16:rowId xmlns:a16="http://schemas.microsoft.com/office/drawing/2014/main" val="275597599"/>
                  </a:ext>
                </a:extLst>
              </a:tr>
            </a:tbl>
          </a:graphicData>
        </a:graphic>
      </p:graphicFrame>
    </p:spTree>
    <p:extLst>
      <p:ext uri="{BB962C8B-B14F-4D97-AF65-F5344CB8AC3E}">
        <p14:creationId xmlns:p14="http://schemas.microsoft.com/office/powerpoint/2010/main" val="419056989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E32E"/>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ISD PPT Template" id="{C3C6B077-1AB5-7C4A-AFB9-B310F302FB89}" vid="{008B5DDF-AA00-EB4C-8629-95BE0C8335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43C40C6EB4B249A6985655A449335E" ma:contentTypeVersion="13" ma:contentTypeDescription="Create a new document." ma:contentTypeScope="" ma:versionID="0e94a36f4f8cbbeacea04b6026d51535">
  <xsd:schema xmlns:xsd="http://www.w3.org/2001/XMLSchema" xmlns:xs="http://www.w3.org/2001/XMLSchema" xmlns:p="http://schemas.microsoft.com/office/2006/metadata/properties" xmlns:ns2="27ec142e-9cfe-4377-b4ee-e8006c309d48" xmlns:ns3="52e34432-d29c-4b42-9c7c-bc7a6e82a0cd" targetNamespace="http://schemas.microsoft.com/office/2006/metadata/properties" ma:root="true" ma:fieldsID="260acb8de9fce42c8f86caa4588747dc" ns2:_="" ns3:_="">
    <xsd:import namespace="27ec142e-9cfe-4377-b4ee-e8006c309d48"/>
    <xsd:import namespace="52e34432-d29c-4b42-9c7c-bc7a6e82a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c142e-9cfe-4377-b4ee-e8006c309d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f992640-1561-4ffe-88e8-da83ebbe6fb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2e34432-d29c-4b42-9c7c-bc7a6e82a0c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1df8321-b59b-4fc4-8b4f-9a35af35e340}" ma:internalName="TaxCatchAll" ma:showField="CatchAllData" ma:web="52e34432-d29c-4b42-9c7c-bc7a6e82a0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2e34432-d29c-4b42-9c7c-bc7a6e82a0cd" xsi:nil="true"/>
    <lcf76f155ced4ddcb4097134ff3c332f xmlns="27ec142e-9cfe-4377-b4ee-e8006c309d4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F32277-3DF6-4295-91B9-D4166D0BAEB1}">
  <ds:schemaRefs>
    <ds:schemaRef ds:uri="http://schemas.microsoft.com/sharepoint/v3/contenttype/forms"/>
  </ds:schemaRefs>
</ds:datastoreItem>
</file>

<file path=customXml/itemProps2.xml><?xml version="1.0" encoding="utf-8"?>
<ds:datastoreItem xmlns:ds="http://schemas.openxmlformats.org/officeDocument/2006/customXml" ds:itemID="{331B595D-232F-4608-AB11-2EBE64AAA6CA}"/>
</file>

<file path=customXml/itemProps3.xml><?xml version="1.0" encoding="utf-8"?>
<ds:datastoreItem xmlns:ds="http://schemas.openxmlformats.org/officeDocument/2006/customXml" ds:itemID="{686099F9-C0D5-41D6-92E8-1E6476BBA2B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438</TotalTime>
  <Words>1676</Words>
  <Application>Microsoft Office PowerPoint</Application>
  <PresentationFormat>Overhead</PresentationFormat>
  <Paragraphs>263</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Agenda</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J Long</dc:creator>
  <cp:lastModifiedBy>Jason Long</cp:lastModifiedBy>
  <cp:revision>70</cp:revision>
  <dcterms:created xsi:type="dcterms:W3CDTF">2020-08-12T20:39:54Z</dcterms:created>
  <dcterms:modified xsi:type="dcterms:W3CDTF">2022-09-27T22:27:49Z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0x0101000143C40C6EB4B249A6985655A449335E</vt:lpwstr>
  </property>
</Properties>
</file>